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9" r:id="rId1"/>
  </p:sldMasterIdLst>
  <p:sldIdLst>
    <p:sldId id="257" r:id="rId2"/>
    <p:sldId id="258" r:id="rId3"/>
    <p:sldId id="259" r:id="rId4"/>
    <p:sldId id="261"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75" d="100"/>
          <a:sy n="75" d="100"/>
        </p:scale>
        <p:origin x="97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AE1D35C2-9C6F-48FD-A242-6205F7B74EF3}" type="datetimeFigureOut">
              <a:rPr lang="en-IN" smtClean="0"/>
              <a:t>05-05-2025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3671300052"/>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1D35C2-9C6F-48FD-A242-6205F7B74EF3}" type="datetimeFigureOut">
              <a:rPr lang="en-IN" smtClean="0"/>
              <a:t>05-05-2025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910435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1D35C2-9C6F-48FD-A242-6205F7B74EF3}" type="datetimeFigureOut">
              <a:rPr lang="en-IN" smtClean="0"/>
              <a:t>05-05-2025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3354970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E1D35C2-9C6F-48FD-A242-6205F7B74EF3}" type="datetimeFigureOut">
              <a:rPr lang="en-IN" smtClean="0"/>
              <a:t>05-05-2025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2044917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AE1D35C2-9C6F-48FD-A242-6205F7B74EF3}" type="datetimeFigureOut">
              <a:rPr lang="en-IN" smtClean="0"/>
              <a:t>05-05-2025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405308863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E1D35C2-9C6F-48FD-A242-6205F7B74EF3}" type="datetimeFigureOut">
              <a:rPr lang="en-IN" smtClean="0"/>
              <a:t>05-05-2025</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19175367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AE1D35C2-9C6F-48FD-A242-6205F7B74EF3}" type="datetimeFigureOut">
              <a:rPr lang="en-IN" smtClean="0"/>
              <a:t>05-05-2025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CC616A8-55FB-4F2B-AC84-1BB075E476AC}" type="slidenum">
              <a:rPr lang="en-IN" smtClean="0"/>
              <a:t>‹#›</a:t>
            </a:fld>
            <a:endParaRPr lang="en-IN"/>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20450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E1D35C2-9C6F-48FD-A242-6205F7B74EF3}" type="datetimeFigureOut">
              <a:rPr lang="en-IN" smtClean="0"/>
              <a:t>05-05-2025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1418646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1D35C2-9C6F-48FD-A242-6205F7B74EF3}" type="datetimeFigureOut">
              <a:rPr lang="en-IN" smtClean="0"/>
              <a:t>05-05-2025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2436374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AE1D35C2-9C6F-48FD-A242-6205F7B74EF3}" type="datetimeFigureOut">
              <a:rPr lang="en-IN" smtClean="0"/>
              <a:t>05-05-2025</a:t>
            </a:fld>
            <a:endParaRPr lang="en-IN"/>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1" name="Slide Number Placeholder 10"/>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1410314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AE1D35C2-9C6F-48FD-A242-6205F7B74EF3}" type="datetimeFigureOut">
              <a:rPr lang="en-IN" smtClean="0"/>
              <a:t>05-05-2025</a:t>
            </a:fld>
            <a:endParaRPr lang="en-IN"/>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a:p>
        </p:txBody>
      </p:sp>
      <p:sp>
        <p:nvSpPr>
          <p:cNvPr id="10" name="Slide Number Placeholder 9"/>
          <p:cNvSpPr>
            <a:spLocks noGrp="1"/>
          </p:cNvSpPr>
          <p:nvPr>
            <p:ph type="sldNum" sz="quarter" idx="12"/>
          </p:nvPr>
        </p:nvSpPr>
        <p:spPr/>
        <p:txBody>
          <a:bodyPr/>
          <a:lstStyle/>
          <a:p>
            <a:fld id="{9CC616A8-55FB-4F2B-AC84-1BB075E476AC}" type="slidenum">
              <a:rPr lang="en-IN" smtClean="0"/>
              <a:t>‹#›</a:t>
            </a:fld>
            <a:endParaRPr lang="en-IN"/>
          </a:p>
        </p:txBody>
      </p:sp>
    </p:spTree>
    <p:extLst>
      <p:ext uri="{BB962C8B-B14F-4D97-AF65-F5344CB8AC3E}">
        <p14:creationId xmlns:p14="http://schemas.microsoft.com/office/powerpoint/2010/main" val="661512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AE1D35C2-9C6F-48FD-A242-6205F7B74EF3}" type="datetimeFigureOut">
              <a:rPr lang="en-IN" smtClean="0"/>
              <a:t>05-05-2025</a:t>
            </a:fld>
            <a:endParaRPr lang="en-IN"/>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9CC616A8-55FB-4F2B-AC84-1BB075E476AC}" type="slidenum">
              <a:rPr lang="en-IN" smtClean="0"/>
              <a:t>‹#›</a:t>
            </a:fld>
            <a:endParaRPr lang="en-IN"/>
          </a:p>
        </p:txBody>
      </p:sp>
    </p:spTree>
    <p:extLst>
      <p:ext uri="{BB962C8B-B14F-4D97-AF65-F5344CB8AC3E}">
        <p14:creationId xmlns:p14="http://schemas.microsoft.com/office/powerpoint/2010/main" val="171370359"/>
      </p:ext>
    </p:extLst>
  </p:cSld>
  <p:clrMap bg1="lt1" tx1="dk1" bg2="lt2" tx2="dk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82FC7B0-4192-C35A-8702-8920476244B1}"/>
              </a:ext>
            </a:extLst>
          </p:cNvPr>
          <p:cNvSpPr/>
          <p:nvPr/>
        </p:nvSpPr>
        <p:spPr>
          <a:xfrm>
            <a:off x="566376" y="1802944"/>
            <a:ext cx="11006189" cy="923330"/>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outerShdw blurRad="38100" dist="38100" dir="2700000" algn="tl">
                    <a:srgbClr val="000000">
                      <a:alpha val="43137"/>
                    </a:srgbClr>
                  </a:outerShdw>
                </a:effectLst>
              </a:rPr>
              <a:t>Capstone Project : Sales Analytics   </a:t>
            </a:r>
          </a:p>
        </p:txBody>
      </p:sp>
      <p:sp>
        <p:nvSpPr>
          <p:cNvPr id="3" name="Rectangle 2">
            <a:extLst>
              <a:ext uri="{FF2B5EF4-FFF2-40B4-BE49-F238E27FC236}">
                <a16:creationId xmlns:a16="http://schemas.microsoft.com/office/drawing/2014/main" id="{BDB8C758-D1C2-D357-DA15-5D4A67DCCE29}"/>
              </a:ext>
            </a:extLst>
          </p:cNvPr>
          <p:cNvSpPr/>
          <p:nvPr/>
        </p:nvSpPr>
        <p:spPr>
          <a:xfrm>
            <a:off x="3669701" y="3449118"/>
            <a:ext cx="6445419"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outerShdw blurRad="38100" dist="38100" dir="2700000" algn="tl">
                    <a:srgbClr val="000000">
                      <a:alpha val="43137"/>
                    </a:srgbClr>
                  </a:outerShdw>
                </a:effectLst>
              </a:rPr>
              <a:t>Northwind Dataset</a:t>
            </a:r>
          </a:p>
        </p:txBody>
      </p:sp>
      <p:sp>
        <p:nvSpPr>
          <p:cNvPr id="6" name="Rectangle 5">
            <a:extLst>
              <a:ext uri="{FF2B5EF4-FFF2-40B4-BE49-F238E27FC236}">
                <a16:creationId xmlns:a16="http://schemas.microsoft.com/office/drawing/2014/main" id="{42861FD3-8BF0-3A53-5E5B-ACE16ECDDB6B}"/>
              </a:ext>
            </a:extLst>
          </p:cNvPr>
          <p:cNvSpPr/>
          <p:nvPr/>
        </p:nvSpPr>
        <p:spPr>
          <a:xfrm>
            <a:off x="2507851" y="3342971"/>
            <a:ext cx="1161850" cy="10780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D003A4AC-61A3-9419-02E9-766CEC1B95A2}"/>
              </a:ext>
            </a:extLst>
          </p:cNvPr>
          <p:cNvPicPr>
            <a:picLocks noChangeAspect="1"/>
          </p:cNvPicPr>
          <p:nvPr/>
        </p:nvPicPr>
        <p:blipFill>
          <a:blip r:embed="rId2"/>
          <a:stretch>
            <a:fillRect/>
          </a:stretch>
        </p:blipFill>
        <p:spPr>
          <a:xfrm>
            <a:off x="2621522" y="3414760"/>
            <a:ext cx="934508" cy="934508"/>
          </a:xfrm>
          <a:prstGeom prst="rect">
            <a:avLst/>
          </a:prstGeom>
        </p:spPr>
      </p:pic>
    </p:spTree>
    <p:extLst>
      <p:ext uri="{BB962C8B-B14F-4D97-AF65-F5344CB8AC3E}">
        <p14:creationId xmlns:p14="http://schemas.microsoft.com/office/powerpoint/2010/main" val="30143608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930406-AE80-EE72-083D-0EC82AF26AE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5E7232B-F1F9-3FAD-D5DB-72BC65E49305}"/>
              </a:ext>
            </a:extLst>
          </p:cNvPr>
          <p:cNvSpPr txBox="1"/>
          <p:nvPr/>
        </p:nvSpPr>
        <p:spPr>
          <a:xfrm>
            <a:off x="437535" y="471403"/>
            <a:ext cx="11316930" cy="369332"/>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How does order volume change over time? Can we create a time series chart or stacked bar chart to visualize it?</a:t>
            </a:r>
          </a:p>
        </p:txBody>
      </p:sp>
      <p:sp>
        <p:nvSpPr>
          <p:cNvPr id="5" name="TextBox 4">
            <a:extLst>
              <a:ext uri="{FF2B5EF4-FFF2-40B4-BE49-F238E27FC236}">
                <a16:creationId xmlns:a16="http://schemas.microsoft.com/office/drawing/2014/main" id="{741818C8-8D4A-D062-25F3-A8DC9C804FA8}"/>
              </a:ext>
            </a:extLst>
          </p:cNvPr>
          <p:cNvSpPr txBox="1"/>
          <p:nvPr/>
        </p:nvSpPr>
        <p:spPr>
          <a:xfrm>
            <a:off x="437535" y="5156474"/>
            <a:ext cx="11316930" cy="646331"/>
          </a:xfrm>
          <a:prstGeom prst="rect">
            <a:avLst/>
          </a:prstGeom>
          <a:noFill/>
        </p:spPr>
        <p:txBody>
          <a:bodyPr wrap="square" rtlCol="0">
            <a:spAutoFit/>
          </a:bodyPr>
          <a:lstStyle/>
          <a:p>
            <a:pPr algn="ctr"/>
            <a:r>
              <a:rPr lang="en-US" dirty="0"/>
              <a:t>We can notice a really high order growth from 1994 – 1995 and a little decline the consecutive year. Suggesting the opt some of the same strategies used in the previous year.</a:t>
            </a:r>
            <a:endParaRPr lang="en-IN" dirty="0"/>
          </a:p>
        </p:txBody>
      </p:sp>
      <p:pic>
        <p:nvPicPr>
          <p:cNvPr id="3" name="Picture 2">
            <a:extLst>
              <a:ext uri="{FF2B5EF4-FFF2-40B4-BE49-F238E27FC236}">
                <a16:creationId xmlns:a16="http://schemas.microsoft.com/office/drawing/2014/main" id="{353D995E-3620-F4F0-CD87-FD3AC48CFB9A}"/>
              </a:ext>
            </a:extLst>
          </p:cNvPr>
          <p:cNvPicPr>
            <a:picLocks noChangeAspect="1"/>
          </p:cNvPicPr>
          <p:nvPr/>
        </p:nvPicPr>
        <p:blipFill>
          <a:blip r:embed="rId2"/>
          <a:stretch>
            <a:fillRect/>
          </a:stretch>
        </p:blipFill>
        <p:spPr>
          <a:xfrm>
            <a:off x="1003607" y="1493444"/>
            <a:ext cx="9535856" cy="3010320"/>
          </a:xfrm>
          <a:prstGeom prst="rect">
            <a:avLst/>
          </a:prstGeom>
        </p:spPr>
      </p:pic>
    </p:spTree>
    <p:extLst>
      <p:ext uri="{BB962C8B-B14F-4D97-AF65-F5344CB8AC3E}">
        <p14:creationId xmlns:p14="http://schemas.microsoft.com/office/powerpoint/2010/main" val="7601579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05A110-0A3E-6C7C-A025-F3195719F04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E4BD1C7-A9D3-D9A6-1FC1-86BD3D045EDE}"/>
              </a:ext>
            </a:extLst>
          </p:cNvPr>
          <p:cNvSpPr txBox="1"/>
          <p:nvPr/>
        </p:nvSpPr>
        <p:spPr>
          <a:xfrm>
            <a:off x="437535" y="471403"/>
            <a:ext cx="11316930" cy="369332"/>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What is the distribution of order values? Can we create a histogram or box plot to display it?</a:t>
            </a:r>
          </a:p>
        </p:txBody>
      </p:sp>
      <p:sp>
        <p:nvSpPr>
          <p:cNvPr id="5" name="TextBox 4">
            <a:extLst>
              <a:ext uri="{FF2B5EF4-FFF2-40B4-BE49-F238E27FC236}">
                <a16:creationId xmlns:a16="http://schemas.microsoft.com/office/drawing/2014/main" id="{9C207C8D-6E05-22AE-F48D-B727E8330F0A}"/>
              </a:ext>
            </a:extLst>
          </p:cNvPr>
          <p:cNvSpPr txBox="1"/>
          <p:nvPr/>
        </p:nvSpPr>
        <p:spPr>
          <a:xfrm>
            <a:off x="437535" y="5156474"/>
            <a:ext cx="11316930" cy="646331"/>
          </a:xfrm>
          <a:prstGeom prst="rect">
            <a:avLst/>
          </a:prstGeom>
          <a:noFill/>
        </p:spPr>
        <p:txBody>
          <a:bodyPr wrap="square" rtlCol="0">
            <a:spAutoFit/>
          </a:bodyPr>
          <a:lstStyle/>
          <a:p>
            <a:pPr algn="ctr"/>
            <a:r>
              <a:rPr lang="en-US" dirty="0"/>
              <a:t>Since box-plot was not available, we used a tree map instead. This visualization shows there are not much number of orders with a sales value higher than the others. </a:t>
            </a:r>
            <a:endParaRPr lang="en-IN" dirty="0"/>
          </a:p>
        </p:txBody>
      </p:sp>
      <p:pic>
        <p:nvPicPr>
          <p:cNvPr id="6" name="Picture 5">
            <a:extLst>
              <a:ext uri="{FF2B5EF4-FFF2-40B4-BE49-F238E27FC236}">
                <a16:creationId xmlns:a16="http://schemas.microsoft.com/office/drawing/2014/main" id="{708F084C-D2BA-B0A5-3A3A-17A671BC0AD4}"/>
              </a:ext>
            </a:extLst>
          </p:cNvPr>
          <p:cNvPicPr>
            <a:picLocks noChangeAspect="1"/>
          </p:cNvPicPr>
          <p:nvPr/>
        </p:nvPicPr>
        <p:blipFill>
          <a:blip r:embed="rId2"/>
          <a:stretch>
            <a:fillRect/>
          </a:stretch>
        </p:blipFill>
        <p:spPr>
          <a:xfrm>
            <a:off x="3116827" y="1171986"/>
            <a:ext cx="5443217" cy="3653236"/>
          </a:xfrm>
          <a:prstGeom prst="rect">
            <a:avLst/>
          </a:prstGeom>
        </p:spPr>
      </p:pic>
    </p:spTree>
    <p:extLst>
      <p:ext uri="{BB962C8B-B14F-4D97-AF65-F5344CB8AC3E}">
        <p14:creationId xmlns:p14="http://schemas.microsoft.com/office/powerpoint/2010/main" val="1341609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9B04F2-AD97-E19C-39F4-8D71C9910AD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312C5F9-4C8A-28AD-034A-0513C6B79562}"/>
              </a:ext>
            </a:extLst>
          </p:cNvPr>
          <p:cNvSpPr txBox="1"/>
          <p:nvPr/>
        </p:nvSpPr>
        <p:spPr>
          <a:xfrm>
            <a:off x="437535" y="471403"/>
            <a:ext cx="11316930" cy="369332"/>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Can we visualize the average order processing time or shipping duration using a bar chart or box plot?</a:t>
            </a:r>
          </a:p>
        </p:txBody>
      </p:sp>
      <p:sp>
        <p:nvSpPr>
          <p:cNvPr id="5" name="TextBox 4">
            <a:extLst>
              <a:ext uri="{FF2B5EF4-FFF2-40B4-BE49-F238E27FC236}">
                <a16:creationId xmlns:a16="http://schemas.microsoft.com/office/drawing/2014/main" id="{ECED455F-AA85-6A6F-561A-994292E7AF43}"/>
              </a:ext>
            </a:extLst>
          </p:cNvPr>
          <p:cNvSpPr txBox="1"/>
          <p:nvPr/>
        </p:nvSpPr>
        <p:spPr>
          <a:xfrm>
            <a:off x="437535" y="5156474"/>
            <a:ext cx="11316930" cy="646331"/>
          </a:xfrm>
          <a:prstGeom prst="rect">
            <a:avLst/>
          </a:prstGeom>
          <a:noFill/>
        </p:spPr>
        <p:txBody>
          <a:bodyPr wrap="square" rtlCol="0">
            <a:spAutoFit/>
          </a:bodyPr>
          <a:lstStyle/>
          <a:p>
            <a:pPr algn="ctr"/>
            <a:r>
              <a:rPr lang="en-US" dirty="0"/>
              <a:t>This visualization shows the average duration in days to complete and deliver on order for countries. Suggesting that there is a scope of work in many countries taking more than a week to complete an order. </a:t>
            </a:r>
            <a:endParaRPr lang="en-IN" dirty="0"/>
          </a:p>
        </p:txBody>
      </p:sp>
      <p:pic>
        <p:nvPicPr>
          <p:cNvPr id="3" name="Picture 2">
            <a:extLst>
              <a:ext uri="{FF2B5EF4-FFF2-40B4-BE49-F238E27FC236}">
                <a16:creationId xmlns:a16="http://schemas.microsoft.com/office/drawing/2014/main" id="{821AFF64-9396-EA05-F63E-F4DFCF29ED9A}"/>
              </a:ext>
            </a:extLst>
          </p:cNvPr>
          <p:cNvPicPr>
            <a:picLocks noChangeAspect="1"/>
          </p:cNvPicPr>
          <p:nvPr/>
        </p:nvPicPr>
        <p:blipFill>
          <a:blip r:embed="rId2"/>
          <a:stretch>
            <a:fillRect/>
          </a:stretch>
        </p:blipFill>
        <p:spPr>
          <a:xfrm>
            <a:off x="3179456" y="1493444"/>
            <a:ext cx="5125165" cy="3010320"/>
          </a:xfrm>
          <a:prstGeom prst="rect">
            <a:avLst/>
          </a:prstGeom>
        </p:spPr>
      </p:pic>
    </p:spTree>
    <p:extLst>
      <p:ext uri="{BB962C8B-B14F-4D97-AF65-F5344CB8AC3E}">
        <p14:creationId xmlns:p14="http://schemas.microsoft.com/office/powerpoint/2010/main" val="1605745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8BAF55-24CB-1D9E-3556-C2982512D76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21C6521E-9C64-47FF-5772-DCCB4C9E18FC}"/>
              </a:ext>
            </a:extLst>
          </p:cNvPr>
          <p:cNvSpPr txBox="1"/>
          <p:nvPr/>
        </p:nvSpPr>
        <p:spPr>
          <a:xfrm>
            <a:off x="437535" y="471403"/>
            <a:ext cx="11316930" cy="646331"/>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How does employee productivity vary across different departments or job roles? Can we create a stacked bar chart or grouped column chart to visualize it?</a:t>
            </a:r>
          </a:p>
        </p:txBody>
      </p:sp>
      <p:sp>
        <p:nvSpPr>
          <p:cNvPr id="5" name="TextBox 4">
            <a:extLst>
              <a:ext uri="{FF2B5EF4-FFF2-40B4-BE49-F238E27FC236}">
                <a16:creationId xmlns:a16="http://schemas.microsoft.com/office/drawing/2014/main" id="{0EE75F2D-8E4D-E444-917A-3BDBD8C94789}"/>
              </a:ext>
            </a:extLst>
          </p:cNvPr>
          <p:cNvSpPr txBox="1"/>
          <p:nvPr/>
        </p:nvSpPr>
        <p:spPr>
          <a:xfrm>
            <a:off x="437535" y="5156474"/>
            <a:ext cx="11316930" cy="646331"/>
          </a:xfrm>
          <a:prstGeom prst="rect">
            <a:avLst/>
          </a:prstGeom>
          <a:noFill/>
        </p:spPr>
        <p:txBody>
          <a:bodyPr wrap="square" rtlCol="0">
            <a:spAutoFit/>
          </a:bodyPr>
          <a:lstStyle/>
          <a:p>
            <a:pPr algn="ctr"/>
            <a:r>
              <a:rPr lang="en-US" dirty="0"/>
              <a:t>This visualization shows the number of orders handled by employees grouped by their job role, which clearly shoes us the involvement of Sales Representative’s are much more than other job roles . </a:t>
            </a:r>
          </a:p>
        </p:txBody>
      </p:sp>
      <p:pic>
        <p:nvPicPr>
          <p:cNvPr id="6" name="Picture 5">
            <a:extLst>
              <a:ext uri="{FF2B5EF4-FFF2-40B4-BE49-F238E27FC236}">
                <a16:creationId xmlns:a16="http://schemas.microsoft.com/office/drawing/2014/main" id="{2974A734-3748-9DB9-B469-FE59DE9D85C1}"/>
              </a:ext>
            </a:extLst>
          </p:cNvPr>
          <p:cNvPicPr>
            <a:picLocks noChangeAspect="1"/>
          </p:cNvPicPr>
          <p:nvPr/>
        </p:nvPicPr>
        <p:blipFill>
          <a:blip r:embed="rId2"/>
          <a:stretch>
            <a:fillRect/>
          </a:stretch>
        </p:blipFill>
        <p:spPr>
          <a:xfrm>
            <a:off x="2828206" y="1341023"/>
            <a:ext cx="5906324" cy="3315163"/>
          </a:xfrm>
          <a:prstGeom prst="rect">
            <a:avLst/>
          </a:prstGeom>
        </p:spPr>
      </p:pic>
    </p:spTree>
    <p:extLst>
      <p:ext uri="{BB962C8B-B14F-4D97-AF65-F5344CB8AC3E}">
        <p14:creationId xmlns:p14="http://schemas.microsoft.com/office/powerpoint/2010/main" val="37818603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65F69D-0F43-9DC3-C0CF-85F34961C44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A0A1B52-4CD1-2E22-B9BB-4BF7A9DD75FB}"/>
              </a:ext>
            </a:extLst>
          </p:cNvPr>
          <p:cNvSpPr txBox="1"/>
          <p:nvPr/>
        </p:nvSpPr>
        <p:spPr>
          <a:xfrm>
            <a:off x="437535" y="471403"/>
            <a:ext cx="11316930" cy="369332"/>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What is the distribution of employee tenure? Can we create a histogram or box plot to display it?</a:t>
            </a:r>
          </a:p>
        </p:txBody>
      </p:sp>
      <p:sp>
        <p:nvSpPr>
          <p:cNvPr id="5" name="TextBox 4">
            <a:extLst>
              <a:ext uri="{FF2B5EF4-FFF2-40B4-BE49-F238E27FC236}">
                <a16:creationId xmlns:a16="http://schemas.microsoft.com/office/drawing/2014/main" id="{6EF0ECD9-F1F5-FEDF-CD5A-6706E2787DB1}"/>
              </a:ext>
            </a:extLst>
          </p:cNvPr>
          <p:cNvSpPr txBox="1"/>
          <p:nvPr/>
        </p:nvSpPr>
        <p:spPr>
          <a:xfrm>
            <a:off x="437535" y="5156474"/>
            <a:ext cx="11316930" cy="369332"/>
          </a:xfrm>
          <a:prstGeom prst="rect">
            <a:avLst/>
          </a:prstGeom>
          <a:noFill/>
        </p:spPr>
        <p:txBody>
          <a:bodyPr wrap="square" rtlCol="0">
            <a:spAutoFit/>
          </a:bodyPr>
          <a:lstStyle/>
          <a:p>
            <a:pPr algn="ctr"/>
            <a:r>
              <a:rPr lang="en-US" dirty="0"/>
              <a:t>This visualization shows the working duration (in years) for each employee in the company.</a:t>
            </a:r>
          </a:p>
        </p:txBody>
      </p:sp>
      <p:pic>
        <p:nvPicPr>
          <p:cNvPr id="3" name="Picture 2">
            <a:extLst>
              <a:ext uri="{FF2B5EF4-FFF2-40B4-BE49-F238E27FC236}">
                <a16:creationId xmlns:a16="http://schemas.microsoft.com/office/drawing/2014/main" id="{CF70A4C3-0B5C-FB8A-A5CA-4EBDE9AF85B5}"/>
              </a:ext>
            </a:extLst>
          </p:cNvPr>
          <p:cNvPicPr>
            <a:picLocks noChangeAspect="1"/>
          </p:cNvPicPr>
          <p:nvPr/>
        </p:nvPicPr>
        <p:blipFill>
          <a:blip r:embed="rId2"/>
          <a:stretch>
            <a:fillRect/>
          </a:stretch>
        </p:blipFill>
        <p:spPr>
          <a:xfrm>
            <a:off x="2831133" y="1379128"/>
            <a:ext cx="5782482" cy="3238952"/>
          </a:xfrm>
          <a:prstGeom prst="rect">
            <a:avLst/>
          </a:prstGeom>
        </p:spPr>
      </p:pic>
    </p:spTree>
    <p:extLst>
      <p:ext uri="{BB962C8B-B14F-4D97-AF65-F5344CB8AC3E}">
        <p14:creationId xmlns:p14="http://schemas.microsoft.com/office/powerpoint/2010/main" val="2065429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CB8FC7-1B46-0E5F-3550-CFA32103A50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201C502-155E-3A3C-CD21-41127C6A0E9C}"/>
              </a:ext>
            </a:extLst>
          </p:cNvPr>
          <p:cNvSpPr txBox="1"/>
          <p:nvPr/>
        </p:nvSpPr>
        <p:spPr>
          <a:xfrm>
            <a:off x="4532671" y="1651820"/>
            <a:ext cx="6990736" cy="646331"/>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Can we visualize employee performance ratings or KPIs using a radar chart or bullet graph?</a:t>
            </a:r>
          </a:p>
        </p:txBody>
      </p:sp>
      <p:sp>
        <p:nvSpPr>
          <p:cNvPr id="5" name="TextBox 4">
            <a:extLst>
              <a:ext uri="{FF2B5EF4-FFF2-40B4-BE49-F238E27FC236}">
                <a16:creationId xmlns:a16="http://schemas.microsoft.com/office/drawing/2014/main" id="{8A0DC345-39DF-42CA-3110-8A2D3D4A3752}"/>
              </a:ext>
            </a:extLst>
          </p:cNvPr>
          <p:cNvSpPr txBox="1"/>
          <p:nvPr/>
        </p:nvSpPr>
        <p:spPr>
          <a:xfrm>
            <a:off x="4532671" y="3152537"/>
            <a:ext cx="6990736" cy="923330"/>
          </a:xfrm>
          <a:prstGeom prst="rect">
            <a:avLst/>
          </a:prstGeom>
          <a:noFill/>
        </p:spPr>
        <p:txBody>
          <a:bodyPr wrap="square" rtlCol="0">
            <a:spAutoFit/>
          </a:bodyPr>
          <a:lstStyle/>
          <a:p>
            <a:pPr algn="ctr"/>
            <a:r>
              <a:rPr lang="en-US" dirty="0"/>
              <a:t>This visualization shows the Sales (performance) for each employee. This information can be useful when there is some decision to make about best performing employees.</a:t>
            </a:r>
          </a:p>
        </p:txBody>
      </p:sp>
      <p:pic>
        <p:nvPicPr>
          <p:cNvPr id="6" name="Picture 5">
            <a:extLst>
              <a:ext uri="{FF2B5EF4-FFF2-40B4-BE49-F238E27FC236}">
                <a16:creationId xmlns:a16="http://schemas.microsoft.com/office/drawing/2014/main" id="{9A11A05B-335F-30A1-D5A5-171E1BB310DC}"/>
              </a:ext>
            </a:extLst>
          </p:cNvPr>
          <p:cNvPicPr>
            <a:picLocks noChangeAspect="1"/>
          </p:cNvPicPr>
          <p:nvPr/>
        </p:nvPicPr>
        <p:blipFill>
          <a:blip r:embed="rId2"/>
          <a:stretch>
            <a:fillRect/>
          </a:stretch>
        </p:blipFill>
        <p:spPr>
          <a:xfrm>
            <a:off x="437535" y="216310"/>
            <a:ext cx="3648584" cy="6518787"/>
          </a:xfrm>
          <a:prstGeom prst="rect">
            <a:avLst/>
          </a:prstGeom>
        </p:spPr>
      </p:pic>
    </p:spTree>
    <p:extLst>
      <p:ext uri="{BB962C8B-B14F-4D97-AF65-F5344CB8AC3E}">
        <p14:creationId xmlns:p14="http://schemas.microsoft.com/office/powerpoint/2010/main" val="7873554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9C88B6-9FAF-1B3A-D043-A3152D251AC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7976BA0-736B-EAB6-76DE-C5F4A76DC42C}"/>
              </a:ext>
            </a:extLst>
          </p:cNvPr>
          <p:cNvSpPr txBox="1"/>
          <p:nvPr/>
        </p:nvSpPr>
        <p:spPr>
          <a:xfrm>
            <a:off x="437535" y="471403"/>
            <a:ext cx="11316930" cy="369332"/>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What is the distribution of product ratings or reviews? Can we create a histogram or stacked bar chart to visualize it?</a:t>
            </a:r>
          </a:p>
        </p:txBody>
      </p:sp>
      <p:sp>
        <p:nvSpPr>
          <p:cNvPr id="5" name="TextBox 4">
            <a:extLst>
              <a:ext uri="{FF2B5EF4-FFF2-40B4-BE49-F238E27FC236}">
                <a16:creationId xmlns:a16="http://schemas.microsoft.com/office/drawing/2014/main" id="{086155E6-8283-56BC-B104-D07B1A283108}"/>
              </a:ext>
            </a:extLst>
          </p:cNvPr>
          <p:cNvSpPr txBox="1"/>
          <p:nvPr/>
        </p:nvSpPr>
        <p:spPr>
          <a:xfrm>
            <a:off x="437535" y="5156474"/>
            <a:ext cx="11316930" cy="646331"/>
          </a:xfrm>
          <a:prstGeom prst="rect">
            <a:avLst/>
          </a:prstGeom>
          <a:noFill/>
        </p:spPr>
        <p:txBody>
          <a:bodyPr wrap="square" rtlCol="0">
            <a:spAutoFit/>
          </a:bodyPr>
          <a:lstStyle/>
          <a:p>
            <a:pPr algn="ctr"/>
            <a:r>
              <a:rPr lang="en-US" dirty="0"/>
              <a:t>This visualization shows the number of products for each product rating. Thid information can be used to make informed decisions regarding products in order to increase productivity of sales in the company. </a:t>
            </a:r>
          </a:p>
        </p:txBody>
      </p:sp>
      <p:pic>
        <p:nvPicPr>
          <p:cNvPr id="6" name="Picture 5">
            <a:extLst>
              <a:ext uri="{FF2B5EF4-FFF2-40B4-BE49-F238E27FC236}">
                <a16:creationId xmlns:a16="http://schemas.microsoft.com/office/drawing/2014/main" id="{BFB4C8DE-64E1-9944-45E4-FB9FDEC40059}"/>
              </a:ext>
            </a:extLst>
          </p:cNvPr>
          <p:cNvPicPr>
            <a:picLocks noChangeAspect="1"/>
          </p:cNvPicPr>
          <p:nvPr/>
        </p:nvPicPr>
        <p:blipFill>
          <a:blip r:embed="rId2"/>
          <a:stretch>
            <a:fillRect/>
          </a:stretch>
        </p:blipFill>
        <p:spPr>
          <a:xfrm>
            <a:off x="4455525" y="1458310"/>
            <a:ext cx="2934109" cy="3174650"/>
          </a:xfrm>
          <a:prstGeom prst="rect">
            <a:avLst/>
          </a:prstGeom>
        </p:spPr>
      </p:pic>
    </p:spTree>
    <p:extLst>
      <p:ext uri="{BB962C8B-B14F-4D97-AF65-F5344CB8AC3E}">
        <p14:creationId xmlns:p14="http://schemas.microsoft.com/office/powerpoint/2010/main" val="5950339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6D8573-93C4-D2E1-27FD-9537D5D5900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20021EB-9B15-35B6-3143-E9D5209B8156}"/>
              </a:ext>
            </a:extLst>
          </p:cNvPr>
          <p:cNvSpPr txBox="1"/>
          <p:nvPr/>
        </p:nvSpPr>
        <p:spPr>
          <a:xfrm>
            <a:off x="437535" y="471403"/>
            <a:ext cx="11316930" cy="646331"/>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How does the sales volume vary across different product categories? Can we create a bar chart or treemap to display it?</a:t>
            </a:r>
          </a:p>
        </p:txBody>
      </p:sp>
      <p:sp>
        <p:nvSpPr>
          <p:cNvPr id="5" name="TextBox 4">
            <a:extLst>
              <a:ext uri="{FF2B5EF4-FFF2-40B4-BE49-F238E27FC236}">
                <a16:creationId xmlns:a16="http://schemas.microsoft.com/office/drawing/2014/main" id="{42B795A9-831F-0E45-221E-B7D2F5EC7418}"/>
              </a:ext>
            </a:extLst>
          </p:cNvPr>
          <p:cNvSpPr txBox="1"/>
          <p:nvPr/>
        </p:nvSpPr>
        <p:spPr>
          <a:xfrm>
            <a:off x="437535" y="5156474"/>
            <a:ext cx="11316930" cy="646331"/>
          </a:xfrm>
          <a:prstGeom prst="rect">
            <a:avLst/>
          </a:prstGeom>
          <a:noFill/>
        </p:spPr>
        <p:txBody>
          <a:bodyPr wrap="square" rtlCol="0">
            <a:spAutoFit/>
          </a:bodyPr>
          <a:lstStyle/>
          <a:p>
            <a:pPr algn="ctr"/>
            <a:r>
              <a:rPr lang="en-US" dirty="0"/>
              <a:t>This is a perfect way to visualize sales revenue for different product categories. Here, we can clearly see that two categories are doing a lot better than the other, suggesting to take informed actions in marketing strategies. </a:t>
            </a:r>
          </a:p>
        </p:txBody>
      </p:sp>
      <p:pic>
        <p:nvPicPr>
          <p:cNvPr id="3" name="Picture 2">
            <a:extLst>
              <a:ext uri="{FF2B5EF4-FFF2-40B4-BE49-F238E27FC236}">
                <a16:creationId xmlns:a16="http://schemas.microsoft.com/office/drawing/2014/main" id="{71FAD7DC-7248-6672-FA95-307F0859C456}"/>
              </a:ext>
            </a:extLst>
          </p:cNvPr>
          <p:cNvPicPr>
            <a:picLocks noChangeAspect="1"/>
          </p:cNvPicPr>
          <p:nvPr/>
        </p:nvPicPr>
        <p:blipFill>
          <a:blip r:embed="rId2"/>
          <a:stretch>
            <a:fillRect/>
          </a:stretch>
        </p:blipFill>
        <p:spPr>
          <a:xfrm>
            <a:off x="1304256" y="1650996"/>
            <a:ext cx="9583487" cy="2972215"/>
          </a:xfrm>
          <a:prstGeom prst="rect">
            <a:avLst/>
          </a:prstGeom>
        </p:spPr>
      </p:pic>
    </p:spTree>
    <p:extLst>
      <p:ext uri="{BB962C8B-B14F-4D97-AF65-F5344CB8AC3E}">
        <p14:creationId xmlns:p14="http://schemas.microsoft.com/office/powerpoint/2010/main" val="1270062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4D5755-3784-7CE2-978D-F2C3EABF7B8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F2E7A60-6ED0-5CB1-EAB4-3B78E1A8CDD5}"/>
              </a:ext>
            </a:extLst>
          </p:cNvPr>
          <p:cNvSpPr txBox="1"/>
          <p:nvPr/>
        </p:nvSpPr>
        <p:spPr>
          <a:xfrm>
            <a:off x="437535" y="471403"/>
            <a:ext cx="11316930" cy="369332"/>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Can we visualize the pricing distribution of products using a box plot or violin plot?</a:t>
            </a:r>
          </a:p>
        </p:txBody>
      </p:sp>
      <p:sp>
        <p:nvSpPr>
          <p:cNvPr id="5" name="TextBox 4">
            <a:extLst>
              <a:ext uri="{FF2B5EF4-FFF2-40B4-BE49-F238E27FC236}">
                <a16:creationId xmlns:a16="http://schemas.microsoft.com/office/drawing/2014/main" id="{5E01746F-523C-B487-0CA2-A0ABE6AE3E33}"/>
              </a:ext>
            </a:extLst>
          </p:cNvPr>
          <p:cNvSpPr txBox="1"/>
          <p:nvPr/>
        </p:nvSpPr>
        <p:spPr>
          <a:xfrm>
            <a:off x="437535" y="5156474"/>
            <a:ext cx="11316930" cy="646331"/>
          </a:xfrm>
          <a:prstGeom prst="rect">
            <a:avLst/>
          </a:prstGeom>
          <a:noFill/>
        </p:spPr>
        <p:txBody>
          <a:bodyPr wrap="square" rtlCol="0">
            <a:spAutoFit/>
          </a:bodyPr>
          <a:lstStyle/>
          <a:p>
            <a:pPr algn="ctr"/>
            <a:r>
              <a:rPr lang="en-US" dirty="0"/>
              <a:t>The treemap visualizes a few high-priced products dominating the pricing distribution.  Most other products fall into a much less priced segment when compared to them.</a:t>
            </a:r>
          </a:p>
        </p:txBody>
      </p:sp>
      <p:pic>
        <p:nvPicPr>
          <p:cNvPr id="6" name="Picture 5">
            <a:extLst>
              <a:ext uri="{FF2B5EF4-FFF2-40B4-BE49-F238E27FC236}">
                <a16:creationId xmlns:a16="http://schemas.microsoft.com/office/drawing/2014/main" id="{A86A1924-A3CA-5D90-0C46-709DDB277254}"/>
              </a:ext>
            </a:extLst>
          </p:cNvPr>
          <p:cNvPicPr>
            <a:picLocks noChangeAspect="1"/>
          </p:cNvPicPr>
          <p:nvPr/>
        </p:nvPicPr>
        <p:blipFill>
          <a:blip r:embed="rId2"/>
          <a:stretch>
            <a:fillRect/>
          </a:stretch>
        </p:blipFill>
        <p:spPr>
          <a:xfrm>
            <a:off x="2748150" y="1175780"/>
            <a:ext cx="6411220" cy="3429479"/>
          </a:xfrm>
          <a:prstGeom prst="rect">
            <a:avLst/>
          </a:prstGeom>
        </p:spPr>
      </p:pic>
    </p:spTree>
    <p:extLst>
      <p:ext uri="{BB962C8B-B14F-4D97-AF65-F5344CB8AC3E}">
        <p14:creationId xmlns:p14="http://schemas.microsoft.com/office/powerpoint/2010/main" val="2238373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00819E-BC24-D7C2-25BD-7F531995104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E1A6AAB-EDAF-ABF4-1C49-EC424884A734}"/>
              </a:ext>
            </a:extLst>
          </p:cNvPr>
          <p:cNvSpPr txBox="1"/>
          <p:nvPr/>
        </p:nvSpPr>
        <p:spPr>
          <a:xfrm>
            <a:off x="437535" y="471403"/>
            <a:ext cx="11316930" cy="646331"/>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What is the distribution of supplier ratings or performance metrics? Can we create a bar chart or radar chart to visualize it?</a:t>
            </a:r>
          </a:p>
        </p:txBody>
      </p:sp>
      <p:sp>
        <p:nvSpPr>
          <p:cNvPr id="5" name="TextBox 4">
            <a:extLst>
              <a:ext uri="{FF2B5EF4-FFF2-40B4-BE49-F238E27FC236}">
                <a16:creationId xmlns:a16="http://schemas.microsoft.com/office/drawing/2014/main" id="{A1831706-DE01-3CCE-B1BB-AFE28898A492}"/>
              </a:ext>
            </a:extLst>
          </p:cNvPr>
          <p:cNvSpPr txBox="1"/>
          <p:nvPr/>
        </p:nvSpPr>
        <p:spPr>
          <a:xfrm>
            <a:off x="437535" y="5156474"/>
            <a:ext cx="11316930" cy="646331"/>
          </a:xfrm>
          <a:prstGeom prst="rect">
            <a:avLst/>
          </a:prstGeom>
          <a:noFill/>
        </p:spPr>
        <p:txBody>
          <a:bodyPr wrap="square" rtlCol="0">
            <a:spAutoFit/>
          </a:bodyPr>
          <a:lstStyle/>
          <a:p>
            <a:pPr algn="ctr"/>
            <a:r>
              <a:rPr lang="en-US" dirty="0"/>
              <a:t>The visualization shows ratings for each supplier. Showing only one supplier with a complete rating of 5. The ratings are based on the fact that how well did the products performed supplied by the respective supplier.</a:t>
            </a:r>
          </a:p>
        </p:txBody>
      </p:sp>
      <p:pic>
        <p:nvPicPr>
          <p:cNvPr id="3" name="Picture 2">
            <a:extLst>
              <a:ext uri="{FF2B5EF4-FFF2-40B4-BE49-F238E27FC236}">
                <a16:creationId xmlns:a16="http://schemas.microsoft.com/office/drawing/2014/main" id="{DD7A2CA8-135C-7F04-3EA7-A054279D6FD8}"/>
              </a:ext>
            </a:extLst>
          </p:cNvPr>
          <p:cNvPicPr>
            <a:picLocks noChangeAspect="1"/>
          </p:cNvPicPr>
          <p:nvPr/>
        </p:nvPicPr>
        <p:blipFill>
          <a:blip r:embed="rId2"/>
          <a:stretch>
            <a:fillRect/>
          </a:stretch>
        </p:blipFill>
        <p:spPr>
          <a:xfrm>
            <a:off x="1247098" y="1636707"/>
            <a:ext cx="9697803" cy="3000794"/>
          </a:xfrm>
          <a:prstGeom prst="rect">
            <a:avLst/>
          </a:prstGeom>
        </p:spPr>
      </p:pic>
    </p:spTree>
    <p:extLst>
      <p:ext uri="{BB962C8B-B14F-4D97-AF65-F5344CB8AC3E}">
        <p14:creationId xmlns:p14="http://schemas.microsoft.com/office/powerpoint/2010/main" val="2135044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D9EF5A4-10E0-5285-5A1E-451098385F14}"/>
              </a:ext>
            </a:extLst>
          </p:cNvPr>
          <p:cNvSpPr/>
          <p:nvPr/>
        </p:nvSpPr>
        <p:spPr>
          <a:xfrm>
            <a:off x="3135270" y="0"/>
            <a:ext cx="5469190" cy="584775"/>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3200" b="1" cap="none" spc="0" dirty="0">
                <a:ln/>
                <a:solidFill>
                  <a:schemeClr val="accent3"/>
                </a:solidFill>
              </a:rPr>
              <a:t>Introduction to the Dataset</a:t>
            </a:r>
          </a:p>
        </p:txBody>
      </p:sp>
      <p:sp>
        <p:nvSpPr>
          <p:cNvPr id="3" name="TextBox 2">
            <a:extLst>
              <a:ext uri="{FF2B5EF4-FFF2-40B4-BE49-F238E27FC236}">
                <a16:creationId xmlns:a16="http://schemas.microsoft.com/office/drawing/2014/main" id="{54DCC8AD-FFDA-652D-AB18-3B47140D992E}"/>
              </a:ext>
            </a:extLst>
          </p:cNvPr>
          <p:cNvSpPr txBox="1"/>
          <p:nvPr/>
        </p:nvSpPr>
        <p:spPr>
          <a:xfrm>
            <a:off x="223687" y="668059"/>
            <a:ext cx="11744626" cy="369332"/>
          </a:xfrm>
          <a:prstGeom prst="rect">
            <a:avLst/>
          </a:prstGeom>
          <a:noFill/>
        </p:spPr>
        <p:txBody>
          <a:bodyPr wrap="square" rtlCol="0">
            <a:spAutoFit/>
          </a:bodyPr>
          <a:lstStyle/>
          <a:p>
            <a:r>
              <a:rPr lang="en-US" dirty="0"/>
              <a:t>The dataset simulates a small international trading company that imports and exports specialty foods from around the world.</a:t>
            </a:r>
            <a:endParaRPr lang="en-IN" dirty="0"/>
          </a:p>
        </p:txBody>
      </p:sp>
      <p:sp>
        <p:nvSpPr>
          <p:cNvPr id="4" name="TextBox 3">
            <a:extLst>
              <a:ext uri="{FF2B5EF4-FFF2-40B4-BE49-F238E27FC236}">
                <a16:creationId xmlns:a16="http://schemas.microsoft.com/office/drawing/2014/main" id="{47D5773B-BD51-3645-FDFE-91D0128098E9}"/>
              </a:ext>
            </a:extLst>
          </p:cNvPr>
          <p:cNvSpPr txBox="1"/>
          <p:nvPr/>
        </p:nvSpPr>
        <p:spPr>
          <a:xfrm>
            <a:off x="223687" y="1162317"/>
            <a:ext cx="2330245" cy="369332"/>
          </a:xfrm>
          <a:prstGeom prst="rect">
            <a:avLst/>
          </a:prstGeom>
          <a:noFill/>
        </p:spPr>
        <p:txBody>
          <a:bodyPr wrap="square" rtlCol="0">
            <a:spAutoFit/>
          </a:bodyPr>
          <a:lstStyle/>
          <a:p>
            <a:r>
              <a:rPr lang="en-US" dirty="0"/>
              <a:t>Tables used - </a:t>
            </a:r>
            <a:endParaRPr lang="en-IN" dirty="0"/>
          </a:p>
        </p:txBody>
      </p:sp>
      <p:sp>
        <p:nvSpPr>
          <p:cNvPr id="12" name="Rectangle 6">
            <a:extLst>
              <a:ext uri="{FF2B5EF4-FFF2-40B4-BE49-F238E27FC236}">
                <a16:creationId xmlns:a16="http://schemas.microsoft.com/office/drawing/2014/main" id="{5DFDF926-897E-16E1-9AF2-4B0B1E3C1ADF}"/>
              </a:ext>
            </a:extLst>
          </p:cNvPr>
          <p:cNvSpPr>
            <a:spLocks noChangeArrowheads="1"/>
          </p:cNvSpPr>
          <p:nvPr/>
        </p:nvSpPr>
        <p:spPr bwMode="auto">
          <a:xfrm>
            <a:off x="223687" y="1656576"/>
            <a:ext cx="11744626"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Orders</a:t>
            </a:r>
            <a:r>
              <a:rPr kumimoji="0" lang="en-US" altLang="en-US" sz="1800" b="0" i="0" u="none" strike="noStrike" cap="none" normalizeH="0" baseline="0" dirty="0">
                <a:ln>
                  <a:noFill/>
                </a:ln>
                <a:solidFill>
                  <a:schemeClr val="tx1"/>
                </a:solidFill>
                <a:effectLst/>
                <a:latin typeface="Arial" panose="020B0604020202020204" pitchFamily="34" charset="0"/>
              </a:rPr>
              <a:t>: Order-level details including dates, customer, employee, and shipping info.</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Order_Details</a:t>
            </a:r>
            <a:r>
              <a:rPr kumimoji="0" lang="en-US" altLang="en-US" sz="1800" b="0" i="0" u="none" strike="noStrike" cap="none" normalizeH="0" baseline="0" dirty="0">
                <a:ln>
                  <a:noFill/>
                </a:ln>
                <a:solidFill>
                  <a:schemeClr val="tx1"/>
                </a:solidFill>
                <a:effectLst/>
                <a:latin typeface="Arial" panose="020B0604020202020204" pitchFamily="34" charset="0"/>
              </a:rPr>
              <a:t>: Line items in each order with product ID, quantity, unit price, and discount.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Customers</a:t>
            </a:r>
            <a:r>
              <a:rPr kumimoji="0" lang="en-US" altLang="en-US" sz="1800" b="0" i="0" u="none" strike="noStrike" cap="none" normalizeH="0" baseline="0" dirty="0">
                <a:ln>
                  <a:noFill/>
                </a:ln>
                <a:solidFill>
                  <a:schemeClr val="tx1"/>
                </a:solidFill>
                <a:effectLst/>
                <a:latin typeface="Arial" panose="020B0604020202020204" pitchFamily="34" charset="0"/>
              </a:rPr>
              <a:t>: Customer profiles including location and company details.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Employees</a:t>
            </a:r>
            <a:r>
              <a:rPr kumimoji="0" lang="en-US" altLang="en-US" sz="1800" b="0" i="0" u="none" strike="noStrike" cap="none" normalizeH="0" baseline="0" dirty="0">
                <a:ln>
                  <a:noFill/>
                </a:ln>
                <a:solidFill>
                  <a:schemeClr val="tx1"/>
                </a:solidFill>
                <a:effectLst/>
                <a:latin typeface="Arial" panose="020B0604020202020204" pitchFamily="34" charset="0"/>
              </a:rPr>
              <a:t>: Sales representatives and their reporting structure.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Products</a:t>
            </a:r>
            <a:r>
              <a:rPr kumimoji="0" lang="en-US" altLang="en-US" sz="1800" b="0" i="0" u="none" strike="noStrike" cap="none" normalizeH="0" baseline="0" dirty="0">
                <a:ln>
                  <a:noFill/>
                </a:ln>
                <a:solidFill>
                  <a:schemeClr val="tx1"/>
                </a:solidFill>
                <a:effectLst/>
                <a:latin typeface="Arial" panose="020B0604020202020204" pitchFamily="34" charset="0"/>
              </a:rPr>
              <a:t>: Inventory data with pricing, stock levels, and supplier references.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Suppliers</a:t>
            </a:r>
            <a:r>
              <a:rPr kumimoji="0" lang="en-US" altLang="en-US" sz="1800" b="0" i="0" u="none" strike="noStrike" cap="none" normalizeH="0" baseline="0" dirty="0">
                <a:ln>
                  <a:noFill/>
                </a:ln>
                <a:solidFill>
                  <a:schemeClr val="tx1"/>
                </a:solidFill>
                <a:effectLst/>
                <a:latin typeface="Arial" panose="020B0604020202020204" pitchFamily="34" charset="0"/>
              </a:rPr>
              <a:t>: Information about product suppliers including location and contact details.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Categories</a:t>
            </a:r>
            <a:r>
              <a:rPr kumimoji="0" lang="en-US" altLang="en-US" sz="1800" b="0" i="0" u="none" strike="noStrike" cap="none" normalizeH="0" baseline="0" dirty="0">
                <a:ln>
                  <a:noFill/>
                </a:ln>
                <a:solidFill>
                  <a:schemeClr val="tx1"/>
                </a:solidFill>
                <a:effectLst/>
                <a:latin typeface="Arial" panose="020B0604020202020204" pitchFamily="34" charset="0"/>
              </a:rPr>
              <a:t>: Product categories like Beverages, Dairy Products, etc.</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Shippers</a:t>
            </a:r>
            <a:r>
              <a:rPr kumimoji="0" lang="en-US" altLang="en-US" sz="1800" b="0" i="0" u="none" strike="noStrike" cap="none" normalizeH="0" baseline="0" dirty="0">
                <a:ln>
                  <a:noFill/>
                </a:ln>
                <a:solidFill>
                  <a:schemeClr val="tx1"/>
                </a:solidFill>
                <a:effectLst/>
                <a:latin typeface="Arial" panose="020B0604020202020204" pitchFamily="34" charset="0"/>
              </a:rPr>
              <a:t>: Shipping companies responsible for delivering orders.</a:t>
            </a:r>
          </a:p>
        </p:txBody>
      </p:sp>
    </p:spTree>
    <p:extLst>
      <p:ext uri="{BB962C8B-B14F-4D97-AF65-F5344CB8AC3E}">
        <p14:creationId xmlns:p14="http://schemas.microsoft.com/office/powerpoint/2010/main" val="36029464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CF4812-DD22-8D8C-651E-41F46806317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DA43EF5-F78C-8CE3-C1C2-FB723D965337}"/>
              </a:ext>
            </a:extLst>
          </p:cNvPr>
          <p:cNvSpPr txBox="1"/>
          <p:nvPr/>
        </p:nvSpPr>
        <p:spPr>
          <a:xfrm>
            <a:off x="437535" y="471403"/>
            <a:ext cx="11316930" cy="646331"/>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How does the cost or pricing structure vary across different suppliers? Can we create a box plot or stacked bar chart to display it?</a:t>
            </a:r>
          </a:p>
        </p:txBody>
      </p:sp>
      <p:sp>
        <p:nvSpPr>
          <p:cNvPr id="5" name="TextBox 4">
            <a:extLst>
              <a:ext uri="{FF2B5EF4-FFF2-40B4-BE49-F238E27FC236}">
                <a16:creationId xmlns:a16="http://schemas.microsoft.com/office/drawing/2014/main" id="{6F63BA8B-9B9D-8D6E-303D-C4DB1A36616A}"/>
              </a:ext>
            </a:extLst>
          </p:cNvPr>
          <p:cNvSpPr txBox="1"/>
          <p:nvPr/>
        </p:nvSpPr>
        <p:spPr>
          <a:xfrm>
            <a:off x="437535" y="5156474"/>
            <a:ext cx="11316930" cy="646331"/>
          </a:xfrm>
          <a:prstGeom prst="rect">
            <a:avLst/>
          </a:prstGeom>
          <a:noFill/>
        </p:spPr>
        <p:txBody>
          <a:bodyPr wrap="square" rtlCol="0">
            <a:spAutoFit/>
          </a:bodyPr>
          <a:lstStyle/>
          <a:p>
            <a:pPr algn="ctr"/>
            <a:r>
              <a:rPr lang="en-US" dirty="0"/>
              <a:t>The treemap indicates that one supplier stands out with a much higher price compared to the rest, charging nearly three times more. The majority of suppliers have similar prices, indicating a fairly balanced and competitive market.</a:t>
            </a:r>
          </a:p>
        </p:txBody>
      </p:sp>
      <p:pic>
        <p:nvPicPr>
          <p:cNvPr id="6" name="Picture 5">
            <a:extLst>
              <a:ext uri="{FF2B5EF4-FFF2-40B4-BE49-F238E27FC236}">
                <a16:creationId xmlns:a16="http://schemas.microsoft.com/office/drawing/2014/main" id="{7C1E933C-361D-9C3A-0C08-9D39367DECA8}"/>
              </a:ext>
            </a:extLst>
          </p:cNvPr>
          <p:cNvPicPr>
            <a:picLocks noChangeAspect="1"/>
          </p:cNvPicPr>
          <p:nvPr/>
        </p:nvPicPr>
        <p:blipFill>
          <a:blip r:embed="rId2"/>
          <a:stretch>
            <a:fillRect/>
          </a:stretch>
        </p:blipFill>
        <p:spPr>
          <a:xfrm>
            <a:off x="3523891" y="1428841"/>
            <a:ext cx="5144218" cy="3248478"/>
          </a:xfrm>
          <a:prstGeom prst="rect">
            <a:avLst/>
          </a:prstGeom>
        </p:spPr>
      </p:pic>
    </p:spTree>
    <p:extLst>
      <p:ext uri="{BB962C8B-B14F-4D97-AF65-F5344CB8AC3E}">
        <p14:creationId xmlns:p14="http://schemas.microsoft.com/office/powerpoint/2010/main" val="16170420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E499D2-190E-240C-11B2-78305E405F6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7996B57-D1BF-DCC8-30C5-DC7A1A370182}"/>
              </a:ext>
            </a:extLst>
          </p:cNvPr>
          <p:cNvSpPr txBox="1"/>
          <p:nvPr/>
        </p:nvSpPr>
        <p:spPr>
          <a:xfrm>
            <a:off x="437535" y="471403"/>
            <a:ext cx="11316930" cy="369332"/>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Can we visualize the geographical distribution of suppliers using a map or bubble chart?</a:t>
            </a:r>
          </a:p>
        </p:txBody>
      </p:sp>
      <p:sp>
        <p:nvSpPr>
          <p:cNvPr id="5" name="TextBox 4">
            <a:extLst>
              <a:ext uri="{FF2B5EF4-FFF2-40B4-BE49-F238E27FC236}">
                <a16:creationId xmlns:a16="http://schemas.microsoft.com/office/drawing/2014/main" id="{564C92A5-5B10-61CE-945E-5297D0B0EC89}"/>
              </a:ext>
            </a:extLst>
          </p:cNvPr>
          <p:cNvSpPr txBox="1"/>
          <p:nvPr/>
        </p:nvSpPr>
        <p:spPr>
          <a:xfrm>
            <a:off x="437535" y="5156474"/>
            <a:ext cx="11316930" cy="923330"/>
          </a:xfrm>
          <a:prstGeom prst="rect">
            <a:avLst/>
          </a:prstGeom>
          <a:noFill/>
        </p:spPr>
        <p:txBody>
          <a:bodyPr wrap="square" rtlCol="0">
            <a:spAutoFit/>
          </a:bodyPr>
          <a:lstStyle/>
          <a:p>
            <a:pPr algn="ctr"/>
            <a:r>
              <a:rPr lang="en-US" dirty="0"/>
              <a:t>The map shows the geographical location of suppliers.  Also, we can see that there are no suppliers in Africa and Asia(other than Japan). Suggesting a possibility to reach out to suppliers in the region in order to decrease shipping cost and time. </a:t>
            </a:r>
          </a:p>
        </p:txBody>
      </p:sp>
      <p:pic>
        <p:nvPicPr>
          <p:cNvPr id="3" name="Picture 2">
            <a:extLst>
              <a:ext uri="{FF2B5EF4-FFF2-40B4-BE49-F238E27FC236}">
                <a16:creationId xmlns:a16="http://schemas.microsoft.com/office/drawing/2014/main" id="{56D3517A-EFD9-6DE5-2F8E-11EDCF5D4A67}"/>
              </a:ext>
            </a:extLst>
          </p:cNvPr>
          <p:cNvPicPr>
            <a:picLocks noChangeAspect="1"/>
          </p:cNvPicPr>
          <p:nvPr/>
        </p:nvPicPr>
        <p:blipFill>
          <a:blip r:embed="rId2"/>
          <a:stretch>
            <a:fillRect/>
          </a:stretch>
        </p:blipFill>
        <p:spPr>
          <a:xfrm>
            <a:off x="3843023" y="1341023"/>
            <a:ext cx="4505954" cy="3315163"/>
          </a:xfrm>
          <a:prstGeom prst="rect">
            <a:avLst/>
          </a:prstGeom>
        </p:spPr>
      </p:pic>
    </p:spTree>
    <p:extLst>
      <p:ext uri="{BB962C8B-B14F-4D97-AF65-F5344CB8AC3E}">
        <p14:creationId xmlns:p14="http://schemas.microsoft.com/office/powerpoint/2010/main" val="8986038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CB4E50-451C-56A2-DFC8-EABDEAFF618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8F44F87E-11E7-8B22-361E-B96E959D8CFB}"/>
              </a:ext>
            </a:extLst>
          </p:cNvPr>
          <p:cNvSpPr/>
          <p:nvPr/>
        </p:nvSpPr>
        <p:spPr>
          <a:xfrm>
            <a:off x="592905" y="2967335"/>
            <a:ext cx="11006189" cy="923330"/>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outerShdw blurRad="38100" dist="38100" dir="2700000" algn="tl">
                    <a:srgbClr val="000000">
                      <a:alpha val="43137"/>
                    </a:srgbClr>
                  </a:outerShdw>
                </a:effectLst>
              </a:rPr>
              <a:t>EDA Questions </a:t>
            </a:r>
          </a:p>
        </p:txBody>
      </p:sp>
    </p:spTree>
    <p:extLst>
      <p:ext uri="{BB962C8B-B14F-4D97-AF65-F5344CB8AC3E}">
        <p14:creationId xmlns:p14="http://schemas.microsoft.com/office/powerpoint/2010/main" val="824515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4FE5FF-B0AF-E9CE-D9E6-A92F14881C2C}"/>
              </a:ext>
            </a:extLst>
          </p:cNvPr>
          <p:cNvPicPr>
            <a:picLocks noChangeAspect="1"/>
          </p:cNvPicPr>
          <p:nvPr/>
        </p:nvPicPr>
        <p:blipFill>
          <a:blip r:embed="rId2"/>
          <a:stretch>
            <a:fillRect/>
          </a:stretch>
        </p:blipFill>
        <p:spPr>
          <a:xfrm>
            <a:off x="280498" y="568960"/>
            <a:ext cx="11631004" cy="5220015"/>
          </a:xfrm>
          <a:prstGeom prst="rect">
            <a:avLst/>
          </a:prstGeom>
        </p:spPr>
      </p:pic>
    </p:spTree>
    <p:extLst>
      <p:ext uri="{BB962C8B-B14F-4D97-AF65-F5344CB8AC3E}">
        <p14:creationId xmlns:p14="http://schemas.microsoft.com/office/powerpoint/2010/main" val="35037253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59AD0C-3CD7-68C3-2F2C-9AEB7B8C8EF1}"/>
              </a:ext>
            </a:extLst>
          </p:cNvPr>
          <p:cNvPicPr>
            <a:picLocks noChangeAspect="1"/>
          </p:cNvPicPr>
          <p:nvPr/>
        </p:nvPicPr>
        <p:blipFill>
          <a:blip r:embed="rId2"/>
          <a:stretch>
            <a:fillRect/>
          </a:stretch>
        </p:blipFill>
        <p:spPr>
          <a:xfrm>
            <a:off x="1213756" y="290074"/>
            <a:ext cx="9764488" cy="6277851"/>
          </a:xfrm>
          <a:prstGeom prst="rect">
            <a:avLst/>
          </a:prstGeom>
        </p:spPr>
      </p:pic>
    </p:spTree>
    <p:extLst>
      <p:ext uri="{BB962C8B-B14F-4D97-AF65-F5344CB8AC3E}">
        <p14:creationId xmlns:p14="http://schemas.microsoft.com/office/powerpoint/2010/main" val="28015544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0CE27F6-7F90-852C-7034-5C8E9A10AABA}"/>
              </a:ext>
            </a:extLst>
          </p:cNvPr>
          <p:cNvPicPr>
            <a:picLocks noChangeAspect="1"/>
          </p:cNvPicPr>
          <p:nvPr/>
        </p:nvPicPr>
        <p:blipFill>
          <a:blip r:embed="rId2"/>
          <a:stretch>
            <a:fillRect/>
          </a:stretch>
        </p:blipFill>
        <p:spPr>
          <a:xfrm>
            <a:off x="145415" y="426720"/>
            <a:ext cx="11901169" cy="5613415"/>
          </a:xfrm>
          <a:prstGeom prst="rect">
            <a:avLst/>
          </a:prstGeom>
        </p:spPr>
      </p:pic>
    </p:spTree>
    <p:extLst>
      <p:ext uri="{BB962C8B-B14F-4D97-AF65-F5344CB8AC3E}">
        <p14:creationId xmlns:p14="http://schemas.microsoft.com/office/powerpoint/2010/main" val="29874324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E77C9C-4C57-8C82-8E75-97AD312BFAA3}"/>
              </a:ext>
            </a:extLst>
          </p:cNvPr>
          <p:cNvPicPr>
            <a:picLocks noChangeAspect="1"/>
          </p:cNvPicPr>
          <p:nvPr/>
        </p:nvPicPr>
        <p:blipFill>
          <a:blip r:embed="rId2"/>
          <a:stretch>
            <a:fillRect/>
          </a:stretch>
        </p:blipFill>
        <p:spPr>
          <a:xfrm>
            <a:off x="110139" y="670560"/>
            <a:ext cx="11971721" cy="5226975"/>
          </a:xfrm>
          <a:prstGeom prst="rect">
            <a:avLst/>
          </a:prstGeom>
        </p:spPr>
      </p:pic>
    </p:spTree>
    <p:extLst>
      <p:ext uri="{BB962C8B-B14F-4D97-AF65-F5344CB8AC3E}">
        <p14:creationId xmlns:p14="http://schemas.microsoft.com/office/powerpoint/2010/main" val="6144287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2E62C03-AD2F-AB8A-8FD0-D1FD43D0CA17}"/>
              </a:ext>
            </a:extLst>
          </p:cNvPr>
          <p:cNvPicPr>
            <a:picLocks noChangeAspect="1"/>
          </p:cNvPicPr>
          <p:nvPr/>
        </p:nvPicPr>
        <p:blipFill>
          <a:blip r:embed="rId2"/>
          <a:stretch>
            <a:fillRect/>
          </a:stretch>
        </p:blipFill>
        <p:spPr>
          <a:xfrm>
            <a:off x="198694" y="1097279"/>
            <a:ext cx="11794611" cy="4153129"/>
          </a:xfrm>
          <a:prstGeom prst="rect">
            <a:avLst/>
          </a:prstGeom>
        </p:spPr>
      </p:pic>
    </p:spTree>
    <p:extLst>
      <p:ext uri="{BB962C8B-B14F-4D97-AF65-F5344CB8AC3E}">
        <p14:creationId xmlns:p14="http://schemas.microsoft.com/office/powerpoint/2010/main" val="153844981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EA9DDDA-FD2F-3D47-B8EC-762493CAA654}"/>
              </a:ext>
            </a:extLst>
          </p:cNvPr>
          <p:cNvPicPr>
            <a:picLocks noChangeAspect="1"/>
          </p:cNvPicPr>
          <p:nvPr/>
        </p:nvPicPr>
        <p:blipFill>
          <a:blip r:embed="rId2"/>
          <a:stretch>
            <a:fillRect/>
          </a:stretch>
        </p:blipFill>
        <p:spPr>
          <a:xfrm>
            <a:off x="72402" y="1233450"/>
            <a:ext cx="12047196" cy="4391100"/>
          </a:xfrm>
          <a:prstGeom prst="rect">
            <a:avLst/>
          </a:prstGeom>
        </p:spPr>
      </p:pic>
    </p:spTree>
    <p:extLst>
      <p:ext uri="{BB962C8B-B14F-4D97-AF65-F5344CB8AC3E}">
        <p14:creationId xmlns:p14="http://schemas.microsoft.com/office/powerpoint/2010/main" val="401654307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CF65BB-0AB9-E639-B2FA-3A6B6F8EA9F4}"/>
              </a:ext>
            </a:extLst>
          </p:cNvPr>
          <p:cNvPicPr>
            <a:picLocks noChangeAspect="1"/>
          </p:cNvPicPr>
          <p:nvPr/>
        </p:nvPicPr>
        <p:blipFill>
          <a:blip r:embed="rId2"/>
          <a:stretch>
            <a:fillRect/>
          </a:stretch>
        </p:blipFill>
        <p:spPr>
          <a:xfrm>
            <a:off x="127000" y="1097824"/>
            <a:ext cx="11938000" cy="4499791"/>
          </a:xfrm>
          <a:prstGeom prst="rect">
            <a:avLst/>
          </a:prstGeom>
        </p:spPr>
      </p:pic>
    </p:spTree>
    <p:extLst>
      <p:ext uri="{BB962C8B-B14F-4D97-AF65-F5344CB8AC3E}">
        <p14:creationId xmlns:p14="http://schemas.microsoft.com/office/powerpoint/2010/main" val="8673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CDCB7F-16C5-C3DA-6029-BA485C185694}"/>
              </a:ext>
            </a:extLst>
          </p:cNvPr>
          <p:cNvSpPr/>
          <p:nvPr/>
        </p:nvSpPr>
        <p:spPr>
          <a:xfrm>
            <a:off x="4239145" y="214302"/>
            <a:ext cx="3713709" cy="584775"/>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3200" b="1" cap="none" spc="0" dirty="0">
                <a:ln/>
                <a:solidFill>
                  <a:schemeClr val="accent3"/>
                </a:solidFill>
                <a:effectLst/>
              </a:rPr>
              <a:t>Project Objectives</a:t>
            </a:r>
          </a:p>
        </p:txBody>
      </p:sp>
      <p:sp>
        <p:nvSpPr>
          <p:cNvPr id="3" name="TextBox 2">
            <a:extLst>
              <a:ext uri="{FF2B5EF4-FFF2-40B4-BE49-F238E27FC236}">
                <a16:creationId xmlns:a16="http://schemas.microsoft.com/office/drawing/2014/main" id="{C717B08F-C7FC-B7F3-96F2-9D1BD8B63DF4}"/>
              </a:ext>
            </a:extLst>
          </p:cNvPr>
          <p:cNvSpPr txBox="1"/>
          <p:nvPr/>
        </p:nvSpPr>
        <p:spPr>
          <a:xfrm>
            <a:off x="393290" y="1140542"/>
            <a:ext cx="3215148" cy="369332"/>
          </a:xfrm>
          <a:prstGeom prst="rect">
            <a:avLst/>
          </a:prstGeom>
          <a:noFill/>
        </p:spPr>
        <p:txBody>
          <a:bodyPr wrap="square" rtlCol="0">
            <a:spAutoFit/>
          </a:bodyPr>
          <a:lstStyle/>
          <a:p>
            <a:r>
              <a:rPr lang="en-US" b="1" dirty="0"/>
              <a:t>Primary Goal - </a:t>
            </a:r>
            <a:endParaRPr lang="en-IN" b="1" dirty="0"/>
          </a:p>
        </p:txBody>
      </p:sp>
      <p:sp>
        <p:nvSpPr>
          <p:cNvPr id="4" name="TextBox 3">
            <a:extLst>
              <a:ext uri="{FF2B5EF4-FFF2-40B4-BE49-F238E27FC236}">
                <a16:creationId xmlns:a16="http://schemas.microsoft.com/office/drawing/2014/main" id="{E33A9840-62BE-4499-BED8-9A3DA5B11567}"/>
              </a:ext>
            </a:extLst>
          </p:cNvPr>
          <p:cNvSpPr txBox="1"/>
          <p:nvPr/>
        </p:nvSpPr>
        <p:spPr>
          <a:xfrm>
            <a:off x="648929" y="1649413"/>
            <a:ext cx="10048568" cy="369332"/>
          </a:xfrm>
          <a:prstGeom prst="rect">
            <a:avLst/>
          </a:prstGeom>
          <a:noFill/>
        </p:spPr>
        <p:txBody>
          <a:bodyPr wrap="square" rtlCol="0">
            <a:spAutoFit/>
          </a:bodyPr>
          <a:lstStyle/>
          <a:p>
            <a:r>
              <a:rPr lang="en-US" dirty="0"/>
              <a:t>Perform deep Exploratory Data Analysis (EDA) and business intelligence using SQL , Power BI and Excel</a:t>
            </a:r>
            <a:endParaRPr lang="en-IN" dirty="0"/>
          </a:p>
        </p:txBody>
      </p:sp>
      <p:sp>
        <p:nvSpPr>
          <p:cNvPr id="5" name="TextBox 4">
            <a:extLst>
              <a:ext uri="{FF2B5EF4-FFF2-40B4-BE49-F238E27FC236}">
                <a16:creationId xmlns:a16="http://schemas.microsoft.com/office/drawing/2014/main" id="{D865F093-28EF-6F20-21F6-50A8F81F46C2}"/>
              </a:ext>
            </a:extLst>
          </p:cNvPr>
          <p:cNvSpPr txBox="1"/>
          <p:nvPr/>
        </p:nvSpPr>
        <p:spPr>
          <a:xfrm>
            <a:off x="393290" y="2280565"/>
            <a:ext cx="3215148" cy="369332"/>
          </a:xfrm>
          <a:prstGeom prst="rect">
            <a:avLst/>
          </a:prstGeom>
          <a:noFill/>
        </p:spPr>
        <p:txBody>
          <a:bodyPr wrap="square" rtlCol="0">
            <a:spAutoFit/>
          </a:bodyPr>
          <a:lstStyle/>
          <a:p>
            <a:r>
              <a:rPr lang="en-IN" b="1" dirty="0"/>
              <a:t>Key Objectives -</a:t>
            </a:r>
          </a:p>
        </p:txBody>
      </p:sp>
      <p:sp>
        <p:nvSpPr>
          <p:cNvPr id="8" name="Rectangle 1">
            <a:extLst>
              <a:ext uri="{FF2B5EF4-FFF2-40B4-BE49-F238E27FC236}">
                <a16:creationId xmlns:a16="http://schemas.microsoft.com/office/drawing/2014/main" id="{3B21DDA8-B120-0698-25C8-5C99DB89E5CA}"/>
              </a:ext>
            </a:extLst>
          </p:cNvPr>
          <p:cNvSpPr>
            <a:spLocks noChangeArrowheads="1"/>
          </p:cNvSpPr>
          <p:nvPr/>
        </p:nvSpPr>
        <p:spPr bwMode="auto">
          <a:xfrm>
            <a:off x="648929" y="2789436"/>
            <a:ext cx="8573728"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Extract actionable insights to aid business decision-making.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Analyze performance metrics related to sales, suppliers, customers, and products.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Build dashboards for effective visualization and storytelling.</a:t>
            </a:r>
          </a:p>
        </p:txBody>
      </p:sp>
    </p:spTree>
    <p:extLst>
      <p:ext uri="{BB962C8B-B14F-4D97-AF65-F5344CB8AC3E}">
        <p14:creationId xmlns:p14="http://schemas.microsoft.com/office/powerpoint/2010/main" val="36844464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D7E082-45C6-C447-A09C-90B83E753E22}"/>
              </a:ext>
            </a:extLst>
          </p:cNvPr>
          <p:cNvPicPr>
            <a:picLocks noChangeAspect="1"/>
          </p:cNvPicPr>
          <p:nvPr/>
        </p:nvPicPr>
        <p:blipFill>
          <a:blip r:embed="rId2"/>
          <a:stretch>
            <a:fillRect/>
          </a:stretch>
        </p:blipFill>
        <p:spPr>
          <a:xfrm>
            <a:off x="184951" y="1462469"/>
            <a:ext cx="11822097" cy="3933062"/>
          </a:xfrm>
          <a:prstGeom prst="rect">
            <a:avLst/>
          </a:prstGeom>
        </p:spPr>
      </p:pic>
    </p:spTree>
    <p:extLst>
      <p:ext uri="{BB962C8B-B14F-4D97-AF65-F5344CB8AC3E}">
        <p14:creationId xmlns:p14="http://schemas.microsoft.com/office/powerpoint/2010/main" val="4945611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3BDF63-F06F-FAA0-F92A-5EEE479EEC43}"/>
              </a:ext>
            </a:extLst>
          </p:cNvPr>
          <p:cNvPicPr>
            <a:picLocks noChangeAspect="1"/>
          </p:cNvPicPr>
          <p:nvPr/>
        </p:nvPicPr>
        <p:blipFill>
          <a:blip r:embed="rId2"/>
          <a:stretch>
            <a:fillRect/>
          </a:stretch>
        </p:blipFill>
        <p:spPr>
          <a:xfrm>
            <a:off x="162261" y="934719"/>
            <a:ext cx="11867478" cy="5149701"/>
          </a:xfrm>
          <a:prstGeom prst="rect">
            <a:avLst/>
          </a:prstGeom>
        </p:spPr>
      </p:pic>
    </p:spTree>
    <p:extLst>
      <p:ext uri="{BB962C8B-B14F-4D97-AF65-F5344CB8AC3E}">
        <p14:creationId xmlns:p14="http://schemas.microsoft.com/office/powerpoint/2010/main" val="18339614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192070-E0A7-C608-C4FC-9CF0C74BF71A}"/>
              </a:ext>
            </a:extLst>
          </p:cNvPr>
          <p:cNvPicPr>
            <a:picLocks noChangeAspect="1"/>
          </p:cNvPicPr>
          <p:nvPr/>
        </p:nvPicPr>
        <p:blipFill>
          <a:blip r:embed="rId2"/>
          <a:stretch>
            <a:fillRect/>
          </a:stretch>
        </p:blipFill>
        <p:spPr>
          <a:xfrm>
            <a:off x="105644" y="1024393"/>
            <a:ext cx="11980711" cy="4809213"/>
          </a:xfrm>
          <a:prstGeom prst="rect">
            <a:avLst/>
          </a:prstGeom>
        </p:spPr>
      </p:pic>
    </p:spTree>
    <p:extLst>
      <p:ext uri="{BB962C8B-B14F-4D97-AF65-F5344CB8AC3E}">
        <p14:creationId xmlns:p14="http://schemas.microsoft.com/office/powerpoint/2010/main" val="89846326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9075A8B-45CC-FEBA-1396-166F68E138CA}"/>
              </a:ext>
            </a:extLst>
          </p:cNvPr>
          <p:cNvPicPr>
            <a:picLocks noChangeAspect="1"/>
          </p:cNvPicPr>
          <p:nvPr/>
        </p:nvPicPr>
        <p:blipFill>
          <a:blip r:embed="rId2"/>
          <a:stretch>
            <a:fillRect/>
          </a:stretch>
        </p:blipFill>
        <p:spPr>
          <a:xfrm>
            <a:off x="105853" y="741680"/>
            <a:ext cx="11980293" cy="5533382"/>
          </a:xfrm>
          <a:prstGeom prst="rect">
            <a:avLst/>
          </a:prstGeom>
        </p:spPr>
      </p:pic>
    </p:spTree>
    <p:extLst>
      <p:ext uri="{BB962C8B-B14F-4D97-AF65-F5344CB8AC3E}">
        <p14:creationId xmlns:p14="http://schemas.microsoft.com/office/powerpoint/2010/main" val="37929483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3BB3D7-10FF-755E-44FF-829868634F95}"/>
              </a:ext>
            </a:extLst>
          </p:cNvPr>
          <p:cNvPicPr>
            <a:picLocks noChangeAspect="1"/>
          </p:cNvPicPr>
          <p:nvPr/>
        </p:nvPicPr>
        <p:blipFill>
          <a:blip r:embed="rId2"/>
          <a:stretch>
            <a:fillRect/>
          </a:stretch>
        </p:blipFill>
        <p:spPr>
          <a:xfrm>
            <a:off x="143351" y="1352063"/>
            <a:ext cx="11905298" cy="4153873"/>
          </a:xfrm>
          <a:prstGeom prst="rect">
            <a:avLst/>
          </a:prstGeom>
        </p:spPr>
      </p:pic>
    </p:spTree>
    <p:extLst>
      <p:ext uri="{BB962C8B-B14F-4D97-AF65-F5344CB8AC3E}">
        <p14:creationId xmlns:p14="http://schemas.microsoft.com/office/powerpoint/2010/main" val="19616006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3415BA-0A1C-0770-8D84-DE67ED903BA7}"/>
              </a:ext>
            </a:extLst>
          </p:cNvPr>
          <p:cNvPicPr>
            <a:picLocks noChangeAspect="1"/>
          </p:cNvPicPr>
          <p:nvPr/>
        </p:nvPicPr>
        <p:blipFill>
          <a:blip r:embed="rId2"/>
          <a:stretch>
            <a:fillRect/>
          </a:stretch>
        </p:blipFill>
        <p:spPr>
          <a:xfrm>
            <a:off x="261200" y="1056640"/>
            <a:ext cx="11669599" cy="4903258"/>
          </a:xfrm>
          <a:prstGeom prst="rect">
            <a:avLst/>
          </a:prstGeom>
        </p:spPr>
      </p:pic>
    </p:spTree>
    <p:extLst>
      <p:ext uri="{BB962C8B-B14F-4D97-AF65-F5344CB8AC3E}">
        <p14:creationId xmlns:p14="http://schemas.microsoft.com/office/powerpoint/2010/main" val="69512949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A9EA2B-F806-F4A0-E171-01CA5D731A96}"/>
              </a:ext>
            </a:extLst>
          </p:cNvPr>
          <p:cNvPicPr>
            <a:picLocks noChangeAspect="1"/>
          </p:cNvPicPr>
          <p:nvPr/>
        </p:nvPicPr>
        <p:blipFill>
          <a:blip r:embed="rId2"/>
          <a:stretch>
            <a:fillRect/>
          </a:stretch>
        </p:blipFill>
        <p:spPr>
          <a:xfrm>
            <a:off x="264160" y="1065989"/>
            <a:ext cx="11663680" cy="4726021"/>
          </a:xfrm>
          <a:prstGeom prst="rect">
            <a:avLst/>
          </a:prstGeom>
        </p:spPr>
      </p:pic>
    </p:spTree>
    <p:extLst>
      <p:ext uri="{BB962C8B-B14F-4D97-AF65-F5344CB8AC3E}">
        <p14:creationId xmlns:p14="http://schemas.microsoft.com/office/powerpoint/2010/main" val="4555040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E7EECD-11C2-EF8B-8B7A-51A76DBFB0A4}"/>
              </a:ext>
            </a:extLst>
          </p:cNvPr>
          <p:cNvPicPr>
            <a:picLocks noChangeAspect="1"/>
          </p:cNvPicPr>
          <p:nvPr/>
        </p:nvPicPr>
        <p:blipFill>
          <a:blip r:embed="rId2"/>
          <a:stretch>
            <a:fillRect/>
          </a:stretch>
        </p:blipFill>
        <p:spPr>
          <a:xfrm>
            <a:off x="365913" y="423443"/>
            <a:ext cx="11460174" cy="6011114"/>
          </a:xfrm>
          <a:prstGeom prst="rect">
            <a:avLst/>
          </a:prstGeom>
        </p:spPr>
      </p:pic>
    </p:spTree>
    <p:extLst>
      <p:ext uri="{BB962C8B-B14F-4D97-AF65-F5344CB8AC3E}">
        <p14:creationId xmlns:p14="http://schemas.microsoft.com/office/powerpoint/2010/main" val="42002836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B7B2E67-55AE-6ECD-64F6-9CD50557DF0C}"/>
              </a:ext>
            </a:extLst>
          </p:cNvPr>
          <p:cNvPicPr>
            <a:picLocks noChangeAspect="1"/>
          </p:cNvPicPr>
          <p:nvPr/>
        </p:nvPicPr>
        <p:blipFill>
          <a:blip r:embed="rId2"/>
          <a:stretch>
            <a:fillRect/>
          </a:stretch>
        </p:blipFill>
        <p:spPr>
          <a:xfrm>
            <a:off x="124576" y="761016"/>
            <a:ext cx="11942848" cy="5335967"/>
          </a:xfrm>
          <a:prstGeom prst="rect">
            <a:avLst/>
          </a:prstGeom>
        </p:spPr>
      </p:pic>
    </p:spTree>
    <p:extLst>
      <p:ext uri="{BB962C8B-B14F-4D97-AF65-F5344CB8AC3E}">
        <p14:creationId xmlns:p14="http://schemas.microsoft.com/office/powerpoint/2010/main" val="771823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7E839E-D7FF-D6E9-60B4-D64445E3E596}"/>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1DFBED21-043B-1631-8664-EE24D851D534}"/>
              </a:ext>
            </a:extLst>
          </p:cNvPr>
          <p:cNvSpPr/>
          <p:nvPr/>
        </p:nvSpPr>
        <p:spPr>
          <a:xfrm>
            <a:off x="3607502" y="214302"/>
            <a:ext cx="4977003" cy="584775"/>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3200" b="1" cap="none" spc="0" dirty="0">
                <a:ln/>
                <a:solidFill>
                  <a:schemeClr val="accent3"/>
                </a:solidFill>
                <a:effectLst/>
              </a:rPr>
              <a:t>Scope and Area of Focus </a:t>
            </a:r>
          </a:p>
        </p:txBody>
      </p:sp>
      <p:sp>
        <p:nvSpPr>
          <p:cNvPr id="3" name="TextBox 2">
            <a:extLst>
              <a:ext uri="{FF2B5EF4-FFF2-40B4-BE49-F238E27FC236}">
                <a16:creationId xmlns:a16="http://schemas.microsoft.com/office/drawing/2014/main" id="{A2EB906D-0E4D-E5A0-1348-D22D5BB748D0}"/>
              </a:ext>
            </a:extLst>
          </p:cNvPr>
          <p:cNvSpPr txBox="1"/>
          <p:nvPr/>
        </p:nvSpPr>
        <p:spPr>
          <a:xfrm>
            <a:off x="393290" y="1140542"/>
            <a:ext cx="3215148" cy="369332"/>
          </a:xfrm>
          <a:prstGeom prst="rect">
            <a:avLst/>
          </a:prstGeom>
          <a:noFill/>
        </p:spPr>
        <p:txBody>
          <a:bodyPr wrap="square" rtlCol="0">
            <a:spAutoFit/>
          </a:bodyPr>
          <a:lstStyle/>
          <a:p>
            <a:r>
              <a:rPr lang="en-IN" b="1" dirty="0"/>
              <a:t>Sales &amp; Revenue Analysis -</a:t>
            </a:r>
          </a:p>
        </p:txBody>
      </p:sp>
      <p:sp>
        <p:nvSpPr>
          <p:cNvPr id="4" name="TextBox 3">
            <a:extLst>
              <a:ext uri="{FF2B5EF4-FFF2-40B4-BE49-F238E27FC236}">
                <a16:creationId xmlns:a16="http://schemas.microsoft.com/office/drawing/2014/main" id="{EDFEC9D4-5B63-7EC9-E915-3FD67733B013}"/>
              </a:ext>
            </a:extLst>
          </p:cNvPr>
          <p:cNvSpPr txBox="1"/>
          <p:nvPr/>
        </p:nvSpPr>
        <p:spPr>
          <a:xfrm>
            <a:off x="648929" y="1649413"/>
            <a:ext cx="10048568" cy="369332"/>
          </a:xfrm>
          <a:prstGeom prst="rect">
            <a:avLst/>
          </a:prstGeom>
          <a:noFill/>
        </p:spPr>
        <p:txBody>
          <a:bodyPr wrap="square" rtlCol="0">
            <a:spAutoFit/>
          </a:bodyPr>
          <a:lstStyle/>
          <a:p>
            <a:r>
              <a:rPr lang="en-US" dirty="0"/>
              <a:t>Understand product performance, top revenue drivers, and outlier detection.</a:t>
            </a:r>
            <a:endParaRPr lang="en-IN" dirty="0"/>
          </a:p>
        </p:txBody>
      </p:sp>
      <p:sp>
        <p:nvSpPr>
          <p:cNvPr id="5" name="TextBox 4">
            <a:extLst>
              <a:ext uri="{FF2B5EF4-FFF2-40B4-BE49-F238E27FC236}">
                <a16:creationId xmlns:a16="http://schemas.microsoft.com/office/drawing/2014/main" id="{3D588725-F834-E23A-27B3-8CD939618E22}"/>
              </a:ext>
            </a:extLst>
          </p:cNvPr>
          <p:cNvSpPr txBox="1"/>
          <p:nvPr/>
        </p:nvSpPr>
        <p:spPr>
          <a:xfrm>
            <a:off x="392354" y="2219424"/>
            <a:ext cx="3215148" cy="369332"/>
          </a:xfrm>
          <a:prstGeom prst="rect">
            <a:avLst/>
          </a:prstGeom>
          <a:noFill/>
        </p:spPr>
        <p:txBody>
          <a:bodyPr wrap="square" rtlCol="0">
            <a:spAutoFit/>
          </a:bodyPr>
          <a:lstStyle/>
          <a:p>
            <a:r>
              <a:rPr lang="en-IN" b="1" dirty="0"/>
              <a:t>Customer Behaviour -</a:t>
            </a:r>
          </a:p>
        </p:txBody>
      </p:sp>
      <p:sp>
        <p:nvSpPr>
          <p:cNvPr id="6" name="TextBox 5">
            <a:extLst>
              <a:ext uri="{FF2B5EF4-FFF2-40B4-BE49-F238E27FC236}">
                <a16:creationId xmlns:a16="http://schemas.microsoft.com/office/drawing/2014/main" id="{7FCB7960-D696-9BE4-4C74-90C1830309C1}"/>
              </a:ext>
            </a:extLst>
          </p:cNvPr>
          <p:cNvSpPr txBox="1"/>
          <p:nvPr/>
        </p:nvSpPr>
        <p:spPr>
          <a:xfrm>
            <a:off x="648929" y="2728295"/>
            <a:ext cx="10048568" cy="369332"/>
          </a:xfrm>
          <a:prstGeom prst="rect">
            <a:avLst/>
          </a:prstGeom>
          <a:noFill/>
        </p:spPr>
        <p:txBody>
          <a:bodyPr wrap="square" rtlCol="0">
            <a:spAutoFit/>
          </a:bodyPr>
          <a:lstStyle/>
          <a:p>
            <a:r>
              <a:rPr lang="en-US" dirty="0"/>
              <a:t>Segment customers based on frequency and value of orders.</a:t>
            </a:r>
            <a:endParaRPr lang="en-IN" dirty="0"/>
          </a:p>
        </p:txBody>
      </p:sp>
      <p:sp>
        <p:nvSpPr>
          <p:cNvPr id="7" name="TextBox 6">
            <a:extLst>
              <a:ext uri="{FF2B5EF4-FFF2-40B4-BE49-F238E27FC236}">
                <a16:creationId xmlns:a16="http://schemas.microsoft.com/office/drawing/2014/main" id="{B553706E-E5A7-957F-70DB-E5600BFF0922}"/>
              </a:ext>
            </a:extLst>
          </p:cNvPr>
          <p:cNvSpPr txBox="1"/>
          <p:nvPr/>
        </p:nvSpPr>
        <p:spPr>
          <a:xfrm>
            <a:off x="392354" y="3298306"/>
            <a:ext cx="4071492" cy="369332"/>
          </a:xfrm>
          <a:prstGeom prst="rect">
            <a:avLst/>
          </a:prstGeom>
          <a:noFill/>
        </p:spPr>
        <p:txBody>
          <a:bodyPr wrap="square" rtlCol="0">
            <a:spAutoFit/>
          </a:bodyPr>
          <a:lstStyle/>
          <a:p>
            <a:r>
              <a:rPr lang="en-IN" b="1" dirty="0"/>
              <a:t>Supplier &amp; Procurement Analysis - </a:t>
            </a:r>
          </a:p>
        </p:txBody>
      </p:sp>
      <p:sp>
        <p:nvSpPr>
          <p:cNvPr id="9" name="TextBox 8">
            <a:extLst>
              <a:ext uri="{FF2B5EF4-FFF2-40B4-BE49-F238E27FC236}">
                <a16:creationId xmlns:a16="http://schemas.microsoft.com/office/drawing/2014/main" id="{6AED64B9-C7F8-B61A-D030-96551AFB48FA}"/>
              </a:ext>
            </a:extLst>
          </p:cNvPr>
          <p:cNvSpPr txBox="1"/>
          <p:nvPr/>
        </p:nvSpPr>
        <p:spPr>
          <a:xfrm>
            <a:off x="648929" y="3807177"/>
            <a:ext cx="10048568" cy="369332"/>
          </a:xfrm>
          <a:prstGeom prst="rect">
            <a:avLst/>
          </a:prstGeom>
          <a:noFill/>
        </p:spPr>
        <p:txBody>
          <a:bodyPr wrap="square" rtlCol="0">
            <a:spAutoFit/>
          </a:bodyPr>
          <a:lstStyle/>
          <a:p>
            <a:r>
              <a:rPr lang="en-US" dirty="0"/>
              <a:t>Evaluate supplier trends, pricing, and reorder levels.</a:t>
            </a:r>
            <a:endParaRPr lang="en-IN" dirty="0"/>
          </a:p>
        </p:txBody>
      </p:sp>
      <p:sp>
        <p:nvSpPr>
          <p:cNvPr id="10" name="TextBox 9">
            <a:extLst>
              <a:ext uri="{FF2B5EF4-FFF2-40B4-BE49-F238E27FC236}">
                <a16:creationId xmlns:a16="http://schemas.microsoft.com/office/drawing/2014/main" id="{F5E07450-3760-7985-29A7-8942F60034BA}"/>
              </a:ext>
            </a:extLst>
          </p:cNvPr>
          <p:cNvSpPr txBox="1"/>
          <p:nvPr/>
        </p:nvSpPr>
        <p:spPr>
          <a:xfrm>
            <a:off x="392354" y="4377188"/>
            <a:ext cx="4071492" cy="369332"/>
          </a:xfrm>
          <a:prstGeom prst="rect">
            <a:avLst/>
          </a:prstGeom>
          <a:noFill/>
        </p:spPr>
        <p:txBody>
          <a:bodyPr wrap="square" rtlCol="0">
            <a:spAutoFit/>
          </a:bodyPr>
          <a:lstStyle/>
          <a:p>
            <a:r>
              <a:rPr lang="en-IN" b="1" dirty="0"/>
              <a:t>Visualization -</a:t>
            </a:r>
          </a:p>
        </p:txBody>
      </p:sp>
      <p:sp>
        <p:nvSpPr>
          <p:cNvPr id="11" name="TextBox 10">
            <a:extLst>
              <a:ext uri="{FF2B5EF4-FFF2-40B4-BE49-F238E27FC236}">
                <a16:creationId xmlns:a16="http://schemas.microsoft.com/office/drawing/2014/main" id="{6F15D0A9-C128-FEF7-821B-53220307457D}"/>
              </a:ext>
            </a:extLst>
          </p:cNvPr>
          <p:cNvSpPr txBox="1"/>
          <p:nvPr/>
        </p:nvSpPr>
        <p:spPr>
          <a:xfrm>
            <a:off x="648929" y="4886059"/>
            <a:ext cx="10048568" cy="369332"/>
          </a:xfrm>
          <a:prstGeom prst="rect">
            <a:avLst/>
          </a:prstGeom>
          <a:noFill/>
        </p:spPr>
        <p:txBody>
          <a:bodyPr wrap="square" rtlCol="0">
            <a:spAutoFit/>
          </a:bodyPr>
          <a:lstStyle/>
          <a:p>
            <a:r>
              <a:rPr lang="en-US" dirty="0"/>
              <a:t>Use Excel Dashboards and Power BI to communicate findings clearly.</a:t>
            </a:r>
            <a:endParaRPr lang="en-IN" dirty="0"/>
          </a:p>
        </p:txBody>
      </p:sp>
    </p:spTree>
    <p:extLst>
      <p:ext uri="{BB962C8B-B14F-4D97-AF65-F5344CB8AC3E}">
        <p14:creationId xmlns:p14="http://schemas.microsoft.com/office/powerpoint/2010/main" val="922136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E932062-CA88-FC56-7528-1EF7F9642DC0}"/>
              </a:ext>
            </a:extLst>
          </p:cNvPr>
          <p:cNvSpPr/>
          <p:nvPr/>
        </p:nvSpPr>
        <p:spPr>
          <a:xfrm>
            <a:off x="4889578" y="233967"/>
            <a:ext cx="2412841" cy="584775"/>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3200" b="1" cap="none" spc="0" dirty="0">
                <a:ln/>
                <a:solidFill>
                  <a:schemeClr val="accent3"/>
                </a:solidFill>
                <a:effectLst/>
              </a:rPr>
              <a:t>Data Model</a:t>
            </a:r>
          </a:p>
        </p:txBody>
      </p:sp>
      <p:pic>
        <p:nvPicPr>
          <p:cNvPr id="4" name="Picture 3">
            <a:extLst>
              <a:ext uri="{FF2B5EF4-FFF2-40B4-BE49-F238E27FC236}">
                <a16:creationId xmlns:a16="http://schemas.microsoft.com/office/drawing/2014/main" id="{4443CB3F-4D0C-2EC8-DDAD-74868C161898}"/>
              </a:ext>
            </a:extLst>
          </p:cNvPr>
          <p:cNvPicPr>
            <a:picLocks noChangeAspect="1"/>
          </p:cNvPicPr>
          <p:nvPr/>
        </p:nvPicPr>
        <p:blipFill>
          <a:blip r:embed="rId2"/>
          <a:stretch>
            <a:fillRect/>
          </a:stretch>
        </p:blipFill>
        <p:spPr>
          <a:xfrm>
            <a:off x="319548" y="1071761"/>
            <a:ext cx="11552903" cy="5177893"/>
          </a:xfrm>
          <a:prstGeom prst="rect">
            <a:avLst/>
          </a:prstGeom>
        </p:spPr>
      </p:pic>
    </p:spTree>
    <p:extLst>
      <p:ext uri="{BB962C8B-B14F-4D97-AF65-F5344CB8AC3E}">
        <p14:creationId xmlns:p14="http://schemas.microsoft.com/office/powerpoint/2010/main" val="1908467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632680-05A6-1FF8-C25E-50E7BBF0E152}"/>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74D7B40B-FDB3-8948-9AF2-6C8D64B04650}"/>
              </a:ext>
            </a:extLst>
          </p:cNvPr>
          <p:cNvSpPr/>
          <p:nvPr/>
        </p:nvSpPr>
        <p:spPr>
          <a:xfrm>
            <a:off x="592905" y="2967335"/>
            <a:ext cx="11006189" cy="923330"/>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outerShdw blurRad="38100" dist="38100" dir="2700000" algn="tl">
                    <a:srgbClr val="000000">
                      <a:alpha val="43137"/>
                    </a:srgbClr>
                  </a:outerShdw>
                </a:effectLst>
              </a:rPr>
              <a:t>Power BI Questions </a:t>
            </a:r>
          </a:p>
        </p:txBody>
      </p:sp>
    </p:spTree>
    <p:extLst>
      <p:ext uri="{BB962C8B-B14F-4D97-AF65-F5344CB8AC3E}">
        <p14:creationId xmlns:p14="http://schemas.microsoft.com/office/powerpoint/2010/main" val="1083329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2C5DE9-568C-1FA7-C6EA-691A789C5281}"/>
              </a:ext>
            </a:extLst>
          </p:cNvPr>
          <p:cNvPicPr>
            <a:picLocks noChangeAspect="1"/>
          </p:cNvPicPr>
          <p:nvPr/>
        </p:nvPicPr>
        <p:blipFill>
          <a:blip r:embed="rId2"/>
          <a:stretch>
            <a:fillRect/>
          </a:stretch>
        </p:blipFill>
        <p:spPr>
          <a:xfrm>
            <a:off x="2209164" y="1493055"/>
            <a:ext cx="7691920" cy="3124636"/>
          </a:xfrm>
          <a:prstGeom prst="rect">
            <a:avLst/>
          </a:prstGeom>
        </p:spPr>
      </p:pic>
      <p:sp>
        <p:nvSpPr>
          <p:cNvPr id="4" name="TextBox 3">
            <a:extLst>
              <a:ext uri="{FF2B5EF4-FFF2-40B4-BE49-F238E27FC236}">
                <a16:creationId xmlns:a16="http://schemas.microsoft.com/office/drawing/2014/main" id="{EAA9B37C-250E-F120-F939-ED7E2B340BE2}"/>
              </a:ext>
            </a:extLst>
          </p:cNvPr>
          <p:cNvSpPr txBox="1"/>
          <p:nvPr/>
        </p:nvSpPr>
        <p:spPr>
          <a:xfrm>
            <a:off x="437535" y="471403"/>
            <a:ext cx="11316930" cy="923330"/>
          </a:xfrm>
          <a:prstGeom prst="rect">
            <a:avLst/>
          </a:prstGeom>
          <a:noFill/>
        </p:spPr>
        <p:txBody>
          <a:bodyPr wrap="square" rtlCol="0">
            <a:spAutoFit/>
          </a:bodyPr>
          <a:lstStyle/>
          <a:p>
            <a:pPr marL="342900" indent="-342900" algn="ctr">
              <a:buFont typeface="Arial" panose="020B0604020202020204" pitchFamily="34" charset="0"/>
              <a:buChar char="•"/>
            </a:pPr>
            <a:r>
              <a:rPr lang="en-US" b="0" i="0" dirty="0">
                <a:solidFill>
                  <a:srgbClr val="24292E"/>
                </a:solidFill>
                <a:effectLst/>
                <a:latin typeface="Plus Jakarta Sans"/>
              </a:rPr>
              <a:t>How does customer distribution vary across different regions or customer segments? Can we visualize it on a map or bar chart?</a:t>
            </a:r>
          </a:p>
          <a:p>
            <a:pPr marL="342900" indent="-342900">
              <a:buFont typeface="Arial" panose="020B0604020202020204" pitchFamily="34" charset="0"/>
              <a:buChar char="•"/>
            </a:pPr>
            <a:endParaRPr lang="en-IN" dirty="0"/>
          </a:p>
        </p:txBody>
      </p:sp>
      <p:sp>
        <p:nvSpPr>
          <p:cNvPr id="5" name="TextBox 4">
            <a:extLst>
              <a:ext uri="{FF2B5EF4-FFF2-40B4-BE49-F238E27FC236}">
                <a16:creationId xmlns:a16="http://schemas.microsoft.com/office/drawing/2014/main" id="{6524FC92-4369-1A46-3912-FDD092027878}"/>
              </a:ext>
            </a:extLst>
          </p:cNvPr>
          <p:cNvSpPr txBox="1"/>
          <p:nvPr/>
        </p:nvSpPr>
        <p:spPr>
          <a:xfrm>
            <a:off x="437535" y="5156474"/>
            <a:ext cx="11316929" cy="646331"/>
          </a:xfrm>
          <a:prstGeom prst="rect">
            <a:avLst/>
          </a:prstGeom>
          <a:noFill/>
        </p:spPr>
        <p:txBody>
          <a:bodyPr wrap="square" rtlCol="0">
            <a:spAutoFit/>
          </a:bodyPr>
          <a:lstStyle/>
          <a:p>
            <a:pPr algn="ctr"/>
            <a:r>
              <a:rPr lang="en-US" dirty="0"/>
              <a:t>Customer distribution is highest in the USA, France, and Germany, indicating strong market presence in these regions. The noticeable decline in other countries presents an opportunity to explore growth in the markets.</a:t>
            </a:r>
            <a:endParaRPr lang="en-IN" dirty="0"/>
          </a:p>
        </p:txBody>
      </p:sp>
    </p:spTree>
    <p:extLst>
      <p:ext uri="{BB962C8B-B14F-4D97-AF65-F5344CB8AC3E}">
        <p14:creationId xmlns:p14="http://schemas.microsoft.com/office/powerpoint/2010/main" val="3725671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3FFED-B0DA-133F-D66D-76D30C07F1E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80336B5-76FB-2654-9BF2-250741C4D2DE}"/>
              </a:ext>
            </a:extLst>
          </p:cNvPr>
          <p:cNvSpPr txBox="1"/>
          <p:nvPr/>
        </p:nvSpPr>
        <p:spPr>
          <a:xfrm>
            <a:off x="437535" y="471403"/>
            <a:ext cx="11316930" cy="369332"/>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What is the trend in customer acquisition over time? Can we create a line chart or area chart to display it?</a:t>
            </a:r>
          </a:p>
        </p:txBody>
      </p:sp>
      <p:sp>
        <p:nvSpPr>
          <p:cNvPr id="5" name="TextBox 4">
            <a:extLst>
              <a:ext uri="{FF2B5EF4-FFF2-40B4-BE49-F238E27FC236}">
                <a16:creationId xmlns:a16="http://schemas.microsoft.com/office/drawing/2014/main" id="{B3D0DF46-9254-5E5F-4738-EB6B0C5D8D52}"/>
              </a:ext>
            </a:extLst>
          </p:cNvPr>
          <p:cNvSpPr txBox="1"/>
          <p:nvPr/>
        </p:nvSpPr>
        <p:spPr>
          <a:xfrm>
            <a:off x="437535" y="5156474"/>
            <a:ext cx="11316930" cy="646331"/>
          </a:xfrm>
          <a:prstGeom prst="rect">
            <a:avLst/>
          </a:prstGeom>
          <a:noFill/>
        </p:spPr>
        <p:txBody>
          <a:bodyPr wrap="square" rtlCol="0">
            <a:spAutoFit/>
          </a:bodyPr>
          <a:lstStyle/>
          <a:p>
            <a:pPr algn="ctr"/>
            <a:r>
              <a:rPr lang="en-US" dirty="0"/>
              <a:t>We can notice a good customer acquisition growth from 1994 – 1995 and a little decline the consecutive year. Suggesting the opt some of the same strategies used in the previous year.</a:t>
            </a:r>
            <a:endParaRPr lang="en-IN" dirty="0"/>
          </a:p>
        </p:txBody>
      </p:sp>
      <p:pic>
        <p:nvPicPr>
          <p:cNvPr id="8" name="Picture 7">
            <a:extLst>
              <a:ext uri="{FF2B5EF4-FFF2-40B4-BE49-F238E27FC236}">
                <a16:creationId xmlns:a16="http://schemas.microsoft.com/office/drawing/2014/main" id="{62399762-B507-A1C4-9F15-7301FE2DB53F}"/>
              </a:ext>
            </a:extLst>
          </p:cNvPr>
          <p:cNvPicPr>
            <a:picLocks noChangeAspect="1"/>
          </p:cNvPicPr>
          <p:nvPr/>
        </p:nvPicPr>
        <p:blipFill>
          <a:blip r:embed="rId2"/>
          <a:stretch>
            <a:fillRect/>
          </a:stretch>
        </p:blipFill>
        <p:spPr>
          <a:xfrm>
            <a:off x="3238143" y="1445813"/>
            <a:ext cx="5106113" cy="3105583"/>
          </a:xfrm>
          <a:prstGeom prst="rect">
            <a:avLst/>
          </a:prstGeom>
        </p:spPr>
      </p:pic>
    </p:spTree>
    <p:extLst>
      <p:ext uri="{BB962C8B-B14F-4D97-AF65-F5344CB8AC3E}">
        <p14:creationId xmlns:p14="http://schemas.microsoft.com/office/powerpoint/2010/main" val="624969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F4A209-F237-2723-3913-3E59E7A6183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697E93D-5250-73E5-ED0E-F8887444D11D}"/>
              </a:ext>
            </a:extLst>
          </p:cNvPr>
          <p:cNvSpPr txBox="1"/>
          <p:nvPr/>
        </p:nvSpPr>
        <p:spPr>
          <a:xfrm>
            <a:off x="437535" y="471403"/>
            <a:ext cx="11316930" cy="646331"/>
          </a:xfrm>
          <a:prstGeom prst="rect">
            <a:avLst/>
          </a:prstGeom>
          <a:noFill/>
        </p:spPr>
        <p:txBody>
          <a:bodyPr wrap="square" rtlCol="0">
            <a:spAutoFit/>
          </a:bodyPr>
          <a:lstStyle/>
          <a:p>
            <a:pPr marL="285750" indent="-285750" algn="ctr">
              <a:buFont typeface="Arial" panose="020B0604020202020204" pitchFamily="34" charset="0"/>
              <a:buChar char="•"/>
            </a:pPr>
            <a:r>
              <a:rPr lang="en-US" b="0" i="0" dirty="0">
                <a:solidFill>
                  <a:srgbClr val="24292E"/>
                </a:solidFill>
                <a:effectLst/>
                <a:latin typeface="Plus Jakarta Sans"/>
              </a:rPr>
              <a:t>Can we visualize the distribution of customer demographics such as age, gender, or income using histograms or pie charts?</a:t>
            </a:r>
          </a:p>
        </p:txBody>
      </p:sp>
      <p:sp>
        <p:nvSpPr>
          <p:cNvPr id="5" name="TextBox 4">
            <a:extLst>
              <a:ext uri="{FF2B5EF4-FFF2-40B4-BE49-F238E27FC236}">
                <a16:creationId xmlns:a16="http://schemas.microsoft.com/office/drawing/2014/main" id="{4A2BFF95-A44C-B097-2841-8A9FC9D9C6ED}"/>
              </a:ext>
            </a:extLst>
          </p:cNvPr>
          <p:cNvSpPr txBox="1"/>
          <p:nvPr/>
        </p:nvSpPr>
        <p:spPr>
          <a:xfrm>
            <a:off x="437535" y="5156474"/>
            <a:ext cx="11316930" cy="646331"/>
          </a:xfrm>
          <a:prstGeom prst="rect">
            <a:avLst/>
          </a:prstGeom>
          <a:noFill/>
        </p:spPr>
        <p:txBody>
          <a:bodyPr wrap="square" rtlCol="0">
            <a:spAutoFit/>
          </a:bodyPr>
          <a:lstStyle/>
          <a:p>
            <a:pPr algn="ctr"/>
            <a:r>
              <a:rPr lang="en-US" dirty="0"/>
              <a:t>The Age segments have been divided as A being the youngest and D being the oldest. So, we can clearly see that middle- aged audience has the maximum proportion in this distribution.</a:t>
            </a:r>
            <a:endParaRPr lang="en-IN" dirty="0"/>
          </a:p>
        </p:txBody>
      </p:sp>
      <p:pic>
        <p:nvPicPr>
          <p:cNvPr id="11" name="Picture 10">
            <a:extLst>
              <a:ext uri="{FF2B5EF4-FFF2-40B4-BE49-F238E27FC236}">
                <a16:creationId xmlns:a16="http://schemas.microsoft.com/office/drawing/2014/main" id="{FAA291AB-4E21-8DD7-AEB5-593F4D04ED77}"/>
              </a:ext>
            </a:extLst>
          </p:cNvPr>
          <p:cNvPicPr>
            <a:picLocks noChangeAspect="1"/>
          </p:cNvPicPr>
          <p:nvPr/>
        </p:nvPicPr>
        <p:blipFill>
          <a:blip r:embed="rId2"/>
          <a:stretch>
            <a:fillRect/>
          </a:stretch>
        </p:blipFill>
        <p:spPr>
          <a:xfrm>
            <a:off x="3754881" y="1579549"/>
            <a:ext cx="3915321" cy="3115110"/>
          </a:xfrm>
          <a:prstGeom prst="rect">
            <a:avLst/>
          </a:prstGeom>
        </p:spPr>
      </p:pic>
    </p:spTree>
    <p:extLst>
      <p:ext uri="{BB962C8B-B14F-4D97-AF65-F5344CB8AC3E}">
        <p14:creationId xmlns:p14="http://schemas.microsoft.com/office/powerpoint/2010/main" val="2729284366"/>
      </p:ext>
    </p:extLst>
  </p:cSld>
  <p:clrMapOvr>
    <a:masterClrMapping/>
  </p:clrMapOvr>
</p:sld>
</file>

<file path=ppt/theme/theme1.xml><?xml version="1.0" encoding="utf-8"?>
<a:theme xmlns:a="http://schemas.openxmlformats.org/drawingml/2006/main" name="Parcel">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220</TotalTime>
  <Words>1099</Words>
  <Application>Microsoft Office PowerPoint</Application>
  <PresentationFormat>Widescreen</PresentationFormat>
  <Paragraphs>71</Paragraphs>
  <Slides>38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38</vt:i4>
      </vt:variant>
    </vt:vector>
  </HeadingPairs>
  <TitlesOfParts>
    <vt:vector size="42" baseType="lpstr">
      <vt:lpstr>Arial</vt:lpstr>
      <vt:lpstr>Gill Sans MT</vt:lpstr>
      <vt:lpstr>Plus Jakarta Sans</vt:lpstr>
      <vt:lpstr>Parcel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Sarvesh Patankar</dc:creator>
  <cp:lastModifiedBy>Sarvesh Patankar</cp:lastModifiedBy>
  <cp:revision>2</cp:revision>
  <dcterms:created xsi:type="dcterms:W3CDTF">2025-05-03T20:33:28Z</dcterms:created>
  <dcterms:modified xsi:type="dcterms:W3CDTF">2025-05-05T14:08:43Z</dcterms:modified>
</cp:coreProperties>
</file>

<file path=docProps/thumbnail.jpeg>
</file>